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7" r:id="rId2"/>
    <p:sldId id="279" r:id="rId3"/>
    <p:sldId id="280" r:id="rId4"/>
    <p:sldId id="281" r:id="rId5"/>
    <p:sldId id="282" r:id="rId6"/>
    <p:sldId id="283" r:id="rId7"/>
    <p:sldId id="284" r:id="rId8"/>
    <p:sldId id="286" r:id="rId9"/>
    <p:sldId id="287" r:id="rId10"/>
    <p:sldId id="28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2504" autoAdjust="0"/>
  </p:normalViewPr>
  <p:slideViewPr>
    <p:cSldViewPr snapToGrid="0">
      <p:cViewPr>
        <p:scale>
          <a:sx n="80" d="100"/>
          <a:sy n="80" d="100"/>
        </p:scale>
        <p:origin x="136" y="-11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256047-E57F-4168-8CB4-36F87DE41445}" type="datetimeFigureOut">
              <a:rPr lang="en-GB" smtClean="0"/>
              <a:t>11/05/2026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B2084B-E136-49EE-A548-C0DCA08BF481}" type="slidenum">
              <a:rPr lang="en-GB" smtClean="0"/>
              <a:t>‹#›</a:t>
            </a:fld>
            <a:endParaRPr lang="en-GB"/>
          </a:p>
        </p:txBody>
      </p:sp>
    </p:spTree>
    <p:extLst>
      <p:ext uri="{BB962C8B-B14F-4D97-AF65-F5344CB8AC3E}">
        <p14:creationId xmlns:p14="http://schemas.microsoft.com/office/powerpoint/2010/main" val="13460636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dirty="0"/>
              <a:t>To make change NDT and measurement teams need to understand their organisations approach to change, then identify the key requirements to allow change within their own department with comprehensive need statements – why what when how who.  It is likely that there will be some transformation, role change or learning required. The team leads will have demonstrate the need for change – efficiency, new program, equipment updates or regulation – all of which require justification as most organisations still see NDT and measurement as an overhead cost – not an asset.</a:t>
            </a:r>
          </a:p>
        </p:txBody>
      </p:sp>
      <p:sp>
        <p:nvSpPr>
          <p:cNvPr id="4" name="Slide Number Placeholder 3"/>
          <p:cNvSpPr>
            <a:spLocks noGrp="1"/>
          </p:cNvSpPr>
          <p:nvPr>
            <p:ph type="sldNum" sz="quarter" idx="5"/>
          </p:nvPr>
        </p:nvSpPr>
        <p:spPr/>
        <p:txBody>
          <a:bodyPr/>
          <a:lstStyle/>
          <a:p>
            <a:fld id="{4AB2084B-E136-49EE-A548-C0DCA08BF481}" type="slidenum">
              <a:rPr lang="en-GB" smtClean="0"/>
              <a:t>2</a:t>
            </a:fld>
            <a:endParaRPr lang="en-GB"/>
          </a:p>
        </p:txBody>
      </p:sp>
    </p:spTree>
    <p:extLst>
      <p:ext uri="{BB962C8B-B14F-4D97-AF65-F5344CB8AC3E}">
        <p14:creationId xmlns:p14="http://schemas.microsoft.com/office/powerpoint/2010/main" val="1084661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dirty="0"/>
              <a:t>My department has a blended approach – we innovate, modernise routinely but will adopt step change particularly for new programs or contract change.  Most modern organisations have digital manufacturing planning and will invoke them for new developments etc but struggle with legacy programs or aftermarket spares etc,</a:t>
            </a:r>
          </a:p>
        </p:txBody>
      </p:sp>
      <p:sp>
        <p:nvSpPr>
          <p:cNvPr id="4" name="Slide Number Placeholder 3"/>
          <p:cNvSpPr>
            <a:spLocks noGrp="1"/>
          </p:cNvSpPr>
          <p:nvPr>
            <p:ph type="sldNum" sz="quarter" idx="5"/>
          </p:nvPr>
        </p:nvSpPr>
        <p:spPr/>
        <p:txBody>
          <a:bodyPr/>
          <a:lstStyle/>
          <a:p>
            <a:fld id="{4AB2084B-E136-49EE-A548-C0DCA08BF481}" type="slidenum">
              <a:rPr lang="en-GB" smtClean="0"/>
              <a:t>3</a:t>
            </a:fld>
            <a:endParaRPr lang="en-GB"/>
          </a:p>
        </p:txBody>
      </p:sp>
    </p:spTree>
    <p:extLst>
      <p:ext uri="{BB962C8B-B14F-4D97-AF65-F5344CB8AC3E}">
        <p14:creationId xmlns:p14="http://schemas.microsoft.com/office/powerpoint/2010/main" val="15760581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dirty="0"/>
              <a:t>What is changing and why – moving from conventional to array, contact to non contact, new </a:t>
            </a:r>
            <a:r>
              <a:rPr lang="en-GB" sz="1400" dirty="0" err="1"/>
              <a:t>ographies</a:t>
            </a:r>
            <a:r>
              <a:rPr lang="en-GB" sz="1400" dirty="0"/>
              <a:t> etc.  Clear open and honest.  Use appropriate tools</a:t>
            </a:r>
          </a:p>
        </p:txBody>
      </p:sp>
      <p:sp>
        <p:nvSpPr>
          <p:cNvPr id="4" name="Slide Number Placeholder 3"/>
          <p:cNvSpPr>
            <a:spLocks noGrp="1"/>
          </p:cNvSpPr>
          <p:nvPr>
            <p:ph type="sldNum" sz="quarter" idx="5"/>
          </p:nvPr>
        </p:nvSpPr>
        <p:spPr/>
        <p:txBody>
          <a:bodyPr/>
          <a:lstStyle/>
          <a:p>
            <a:fld id="{4AB2084B-E136-49EE-A548-C0DCA08BF481}" type="slidenum">
              <a:rPr lang="en-GB" smtClean="0"/>
              <a:t>4</a:t>
            </a:fld>
            <a:endParaRPr lang="en-GB"/>
          </a:p>
        </p:txBody>
      </p:sp>
    </p:spTree>
    <p:extLst>
      <p:ext uri="{BB962C8B-B14F-4D97-AF65-F5344CB8AC3E}">
        <p14:creationId xmlns:p14="http://schemas.microsoft.com/office/powerpoint/2010/main" val="3345379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dirty="0"/>
              <a:t>When and how, who needs to be involved – operations, contracts, IT, Facilities etc.  Recognise obstacles and plan for them – training, footprint, fear…..Use appropriate tools that your organisation has had success with.</a:t>
            </a:r>
          </a:p>
        </p:txBody>
      </p:sp>
      <p:sp>
        <p:nvSpPr>
          <p:cNvPr id="4" name="Slide Number Placeholder 3"/>
          <p:cNvSpPr>
            <a:spLocks noGrp="1"/>
          </p:cNvSpPr>
          <p:nvPr>
            <p:ph type="sldNum" sz="quarter" idx="5"/>
          </p:nvPr>
        </p:nvSpPr>
        <p:spPr/>
        <p:txBody>
          <a:bodyPr/>
          <a:lstStyle/>
          <a:p>
            <a:fld id="{4AB2084B-E136-49EE-A548-C0DCA08BF481}" type="slidenum">
              <a:rPr lang="en-GB" smtClean="0"/>
              <a:t>5</a:t>
            </a:fld>
            <a:endParaRPr lang="en-GB"/>
          </a:p>
        </p:txBody>
      </p:sp>
    </p:spTree>
    <p:extLst>
      <p:ext uri="{BB962C8B-B14F-4D97-AF65-F5344CB8AC3E}">
        <p14:creationId xmlns:p14="http://schemas.microsoft.com/office/powerpoint/2010/main" val="8959755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B2084B-E136-49EE-A548-C0DCA08BF481}" type="slidenum">
              <a:rPr lang="en-GB" smtClean="0"/>
              <a:t>6</a:t>
            </a:fld>
            <a:endParaRPr lang="en-GB"/>
          </a:p>
        </p:txBody>
      </p:sp>
    </p:spTree>
    <p:extLst>
      <p:ext uri="{BB962C8B-B14F-4D97-AF65-F5344CB8AC3E}">
        <p14:creationId xmlns:p14="http://schemas.microsoft.com/office/powerpoint/2010/main" val="12006357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dirty="0"/>
              <a:t>Why do you collect 1M points – what is the value – risk adverse?  Spoiler example.</a:t>
            </a:r>
          </a:p>
          <a:p>
            <a:r>
              <a:rPr lang="en-GB" sz="1400" dirty="0"/>
              <a:t>Automating NDT is costly and sometimes not solely to unit costs, there are many ways to demonstrate value and better resource utilisation.</a:t>
            </a:r>
          </a:p>
          <a:p>
            <a:r>
              <a:rPr lang="en-GB" sz="1400" dirty="0"/>
              <a:t>Note Year 1 costs for equipment, subsequent years can be leveraged for rate etc. – this is where analysis </a:t>
            </a:r>
            <a:r>
              <a:rPr lang="en-GB" sz="1400"/>
              <a:t>is paramount.</a:t>
            </a:r>
            <a:endParaRPr lang="en-GB" sz="1400" dirty="0"/>
          </a:p>
        </p:txBody>
      </p:sp>
      <p:sp>
        <p:nvSpPr>
          <p:cNvPr id="4" name="Slide Number Placeholder 3"/>
          <p:cNvSpPr>
            <a:spLocks noGrp="1"/>
          </p:cNvSpPr>
          <p:nvPr>
            <p:ph type="sldNum" sz="quarter" idx="5"/>
          </p:nvPr>
        </p:nvSpPr>
        <p:spPr/>
        <p:txBody>
          <a:bodyPr/>
          <a:lstStyle/>
          <a:p>
            <a:fld id="{4AB2084B-E136-49EE-A548-C0DCA08BF481}" type="slidenum">
              <a:rPr lang="en-GB" smtClean="0"/>
              <a:t>9</a:t>
            </a:fld>
            <a:endParaRPr lang="en-GB"/>
          </a:p>
        </p:txBody>
      </p:sp>
    </p:spTree>
    <p:extLst>
      <p:ext uri="{BB962C8B-B14F-4D97-AF65-F5344CB8AC3E}">
        <p14:creationId xmlns:p14="http://schemas.microsoft.com/office/powerpoint/2010/main" val="13002110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21DC7-8D4C-D79E-06BA-89B0B38A95C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3C7FDB0-1854-C072-986B-4116C912C8C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673B1F0-C9B4-EF1B-02B3-761149CA7614}"/>
              </a:ext>
            </a:extLst>
          </p:cNvPr>
          <p:cNvSpPr>
            <a:spLocks noGrp="1"/>
          </p:cNvSpPr>
          <p:nvPr>
            <p:ph type="dt" sz="half" idx="10"/>
          </p:nvPr>
        </p:nvSpPr>
        <p:spPr/>
        <p:txBody>
          <a:bodyPr/>
          <a:lstStyle/>
          <a:p>
            <a:fld id="{071602EE-F5C6-4E80-894B-1ED028D8544F}" type="datetimeFigureOut">
              <a:rPr lang="en-GB" smtClean="0"/>
              <a:t>11/05/2026</a:t>
            </a:fld>
            <a:endParaRPr lang="en-GB" dirty="0"/>
          </a:p>
        </p:txBody>
      </p:sp>
      <p:sp>
        <p:nvSpPr>
          <p:cNvPr id="5" name="Footer Placeholder 4">
            <a:extLst>
              <a:ext uri="{FF2B5EF4-FFF2-40B4-BE49-F238E27FC236}">
                <a16:creationId xmlns:a16="http://schemas.microsoft.com/office/drawing/2014/main" id="{4FDC5F35-DA2F-185E-2D1C-1E26AA53C24B}"/>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B9474C77-7F3F-BC37-4445-BBDD016C006C}"/>
              </a:ext>
            </a:extLst>
          </p:cNvPr>
          <p:cNvSpPr>
            <a:spLocks noGrp="1"/>
          </p:cNvSpPr>
          <p:nvPr>
            <p:ph type="sldNum" sz="quarter" idx="12"/>
          </p:nvPr>
        </p:nvSpPr>
        <p:spPr/>
        <p:txBody>
          <a:bodyPr/>
          <a:lstStyle/>
          <a:p>
            <a:fld id="{6B51D8F7-9565-41BC-BE94-66AEC47B7DAE}" type="slidenum">
              <a:rPr lang="en-GB" smtClean="0"/>
              <a:t>‹#›</a:t>
            </a:fld>
            <a:endParaRPr lang="en-GB" dirty="0"/>
          </a:p>
        </p:txBody>
      </p:sp>
    </p:spTree>
    <p:extLst>
      <p:ext uri="{BB962C8B-B14F-4D97-AF65-F5344CB8AC3E}">
        <p14:creationId xmlns:p14="http://schemas.microsoft.com/office/powerpoint/2010/main" val="2004252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93B5A-FBD1-E2C8-8E64-AB9CED09251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54B7796-8A1E-FE88-D76C-43E092B19C8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6B94C9E-578E-B05B-5401-92B106DCBB20}"/>
              </a:ext>
            </a:extLst>
          </p:cNvPr>
          <p:cNvSpPr>
            <a:spLocks noGrp="1"/>
          </p:cNvSpPr>
          <p:nvPr>
            <p:ph type="dt" sz="half" idx="10"/>
          </p:nvPr>
        </p:nvSpPr>
        <p:spPr/>
        <p:txBody>
          <a:bodyPr/>
          <a:lstStyle/>
          <a:p>
            <a:fld id="{071602EE-F5C6-4E80-894B-1ED028D8544F}" type="datetimeFigureOut">
              <a:rPr lang="en-GB" smtClean="0"/>
              <a:t>11/05/2026</a:t>
            </a:fld>
            <a:endParaRPr lang="en-GB" dirty="0"/>
          </a:p>
        </p:txBody>
      </p:sp>
      <p:sp>
        <p:nvSpPr>
          <p:cNvPr id="5" name="Footer Placeholder 4">
            <a:extLst>
              <a:ext uri="{FF2B5EF4-FFF2-40B4-BE49-F238E27FC236}">
                <a16:creationId xmlns:a16="http://schemas.microsoft.com/office/drawing/2014/main" id="{43D95E1C-C245-6089-514E-55F32F63562B}"/>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EA081EC8-B6BF-09B0-46EA-1DE7260E4B39}"/>
              </a:ext>
            </a:extLst>
          </p:cNvPr>
          <p:cNvSpPr>
            <a:spLocks noGrp="1"/>
          </p:cNvSpPr>
          <p:nvPr>
            <p:ph type="sldNum" sz="quarter" idx="12"/>
          </p:nvPr>
        </p:nvSpPr>
        <p:spPr/>
        <p:txBody>
          <a:bodyPr/>
          <a:lstStyle/>
          <a:p>
            <a:fld id="{6B51D8F7-9565-41BC-BE94-66AEC47B7DAE}" type="slidenum">
              <a:rPr lang="en-GB" smtClean="0"/>
              <a:t>‹#›</a:t>
            </a:fld>
            <a:endParaRPr lang="en-GB" dirty="0"/>
          </a:p>
        </p:txBody>
      </p:sp>
    </p:spTree>
    <p:extLst>
      <p:ext uri="{BB962C8B-B14F-4D97-AF65-F5344CB8AC3E}">
        <p14:creationId xmlns:p14="http://schemas.microsoft.com/office/powerpoint/2010/main" val="16784839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8F8A3BD-694D-BE5B-28FB-80EDF38D332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B7940AB-19E1-6022-F496-F0C0CD1EFD3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E8E3DFE-6693-E742-972C-444DEB88FCEB}"/>
              </a:ext>
            </a:extLst>
          </p:cNvPr>
          <p:cNvSpPr>
            <a:spLocks noGrp="1"/>
          </p:cNvSpPr>
          <p:nvPr>
            <p:ph type="dt" sz="half" idx="10"/>
          </p:nvPr>
        </p:nvSpPr>
        <p:spPr/>
        <p:txBody>
          <a:bodyPr/>
          <a:lstStyle/>
          <a:p>
            <a:fld id="{071602EE-F5C6-4E80-894B-1ED028D8544F}" type="datetimeFigureOut">
              <a:rPr lang="en-GB" smtClean="0"/>
              <a:t>11/05/2026</a:t>
            </a:fld>
            <a:endParaRPr lang="en-GB" dirty="0"/>
          </a:p>
        </p:txBody>
      </p:sp>
      <p:sp>
        <p:nvSpPr>
          <p:cNvPr id="5" name="Footer Placeholder 4">
            <a:extLst>
              <a:ext uri="{FF2B5EF4-FFF2-40B4-BE49-F238E27FC236}">
                <a16:creationId xmlns:a16="http://schemas.microsoft.com/office/drawing/2014/main" id="{3DE2115A-B7F7-0E35-77A8-95C88FF4AE0A}"/>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55462CA7-43BD-4731-BEFF-1EE5187D9414}"/>
              </a:ext>
            </a:extLst>
          </p:cNvPr>
          <p:cNvSpPr>
            <a:spLocks noGrp="1"/>
          </p:cNvSpPr>
          <p:nvPr>
            <p:ph type="sldNum" sz="quarter" idx="12"/>
          </p:nvPr>
        </p:nvSpPr>
        <p:spPr/>
        <p:txBody>
          <a:bodyPr/>
          <a:lstStyle/>
          <a:p>
            <a:fld id="{6B51D8F7-9565-41BC-BE94-66AEC47B7DAE}" type="slidenum">
              <a:rPr lang="en-GB" smtClean="0"/>
              <a:t>‹#›</a:t>
            </a:fld>
            <a:endParaRPr lang="en-GB" dirty="0"/>
          </a:p>
        </p:txBody>
      </p:sp>
    </p:spTree>
    <p:extLst>
      <p:ext uri="{BB962C8B-B14F-4D97-AF65-F5344CB8AC3E}">
        <p14:creationId xmlns:p14="http://schemas.microsoft.com/office/powerpoint/2010/main" val="13865042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4" name="Title 39"/>
          <p:cNvSpPr>
            <a:spLocks noGrp="1"/>
          </p:cNvSpPr>
          <p:nvPr>
            <p:ph type="title" hasCustomPrompt="1"/>
          </p:nvPr>
        </p:nvSpPr>
        <p:spPr>
          <a:xfrm>
            <a:off x="554184" y="782638"/>
            <a:ext cx="10972800" cy="1143000"/>
          </a:xfrm>
          <a:prstGeom prst="rect">
            <a:avLst/>
          </a:prstGeom>
        </p:spPr>
        <p:txBody>
          <a:bodyPr vert="horz"/>
          <a:lstStyle>
            <a:lvl1pPr algn="l">
              <a:defRPr sz="4000" b="1" i="0" baseline="0">
                <a:solidFill>
                  <a:srgbClr val="000090"/>
                </a:solidFill>
                <a:latin typeface="Arial"/>
                <a:cs typeface="Arial"/>
              </a:defRPr>
            </a:lvl1pPr>
          </a:lstStyle>
          <a:p>
            <a:r>
              <a:rPr lang="en-US" sz="4000" b="1" dirty="0">
                <a:solidFill>
                  <a:srgbClr val="143C91"/>
                </a:solidFill>
                <a:latin typeface="Arial"/>
                <a:cs typeface="Arial"/>
              </a:rPr>
              <a:t>Title Slide – Arial 40pt.</a:t>
            </a:r>
            <a:endParaRPr lang="en-US" dirty="0"/>
          </a:p>
        </p:txBody>
      </p:sp>
      <p:sp>
        <p:nvSpPr>
          <p:cNvPr id="5" name="Text Placeholder 43"/>
          <p:cNvSpPr>
            <a:spLocks noGrp="1"/>
          </p:cNvSpPr>
          <p:nvPr>
            <p:ph type="body" sz="quarter" idx="10" hasCustomPrompt="1"/>
          </p:nvPr>
        </p:nvSpPr>
        <p:spPr>
          <a:xfrm>
            <a:off x="546100" y="2480707"/>
            <a:ext cx="10862733" cy="481012"/>
          </a:xfrm>
          <a:prstGeom prst="rect">
            <a:avLst/>
          </a:prstGeom>
        </p:spPr>
        <p:txBody>
          <a:bodyPr vert="horz"/>
          <a:lstStyle>
            <a:lvl1pPr marL="0" indent="0" algn="l">
              <a:spcBef>
                <a:spcPts val="800"/>
              </a:spcBef>
              <a:buFont typeface="Arial"/>
              <a:buNone/>
              <a:defRPr sz="2800">
                <a:solidFill>
                  <a:schemeClr val="tx1"/>
                </a:solidFill>
                <a:latin typeface="Arial"/>
                <a:cs typeface="Arial"/>
              </a:defRPr>
            </a:lvl1pPr>
          </a:lstStyle>
          <a:p>
            <a:pPr marL="0" marR="0" lvl="0" indent="0" algn="l" defTabSz="457200" rtl="0" eaLnBrk="1" fontAlgn="auto" latinLnBrk="0" hangingPunct="1">
              <a:lnSpc>
                <a:spcPct val="100000"/>
              </a:lnSpc>
              <a:spcBef>
                <a:spcPts val="800"/>
              </a:spcBef>
              <a:spcAft>
                <a:spcPts val="0"/>
              </a:spcAft>
              <a:buClrTx/>
              <a:buSzTx/>
              <a:buFont typeface="Arial"/>
              <a:buNone/>
              <a:tabLst/>
              <a:defRPr/>
            </a:pPr>
            <a:r>
              <a:rPr lang="en-US" sz="2800" dirty="0">
                <a:solidFill>
                  <a:srgbClr val="5E5F5E"/>
                </a:solidFill>
                <a:latin typeface="Arial" panose="020B0604020202020204" pitchFamily="34" charset="0"/>
                <a:cs typeface="Arial" panose="020B0604020202020204" pitchFamily="34" charset="0"/>
              </a:rPr>
              <a:t>Author or Organization – Arial 28pt.</a:t>
            </a:r>
            <a:endParaRPr lang="en-US" sz="2800" spc="-150" dirty="0">
              <a:solidFill>
                <a:srgbClr val="5E5F5E"/>
              </a:solidFill>
            </a:endParaRPr>
          </a:p>
        </p:txBody>
      </p:sp>
      <p:sp>
        <p:nvSpPr>
          <p:cNvPr id="6" name="Text Placeholder 45"/>
          <p:cNvSpPr>
            <a:spLocks noGrp="1"/>
          </p:cNvSpPr>
          <p:nvPr>
            <p:ph type="body" sz="quarter" idx="11" hasCustomPrompt="1"/>
          </p:nvPr>
        </p:nvSpPr>
        <p:spPr>
          <a:xfrm>
            <a:off x="546100" y="3025829"/>
            <a:ext cx="10862733" cy="400050"/>
          </a:xfrm>
          <a:prstGeom prst="rect">
            <a:avLst/>
          </a:prstGeom>
        </p:spPr>
        <p:txBody>
          <a:bodyPr vert="horz"/>
          <a:lstStyle>
            <a:lvl1pPr marL="0" indent="0" algn="l">
              <a:spcBef>
                <a:spcPts val="0"/>
              </a:spcBef>
              <a:buNone/>
              <a:defRPr sz="2000">
                <a:solidFill>
                  <a:srgbClr val="5D5F5E"/>
                </a:solidFill>
                <a:latin typeface="Arial"/>
                <a:cs typeface="Arial"/>
              </a:defRPr>
            </a:lvl1pPr>
          </a:lstStyle>
          <a:p>
            <a:pPr algn="l">
              <a:spcBef>
                <a:spcPts val="0"/>
              </a:spcBef>
            </a:pPr>
            <a:r>
              <a:rPr lang="en-US" sz="2000" dirty="0">
                <a:solidFill>
                  <a:srgbClr val="5E5F5E"/>
                </a:solidFill>
                <a:latin typeface="Arial" panose="020B0604020202020204" pitchFamily="34" charset="0"/>
                <a:cs typeface="Arial" panose="020B0604020202020204" pitchFamily="34" charset="0"/>
              </a:rPr>
              <a:t>June, 2024 – Arial 20pt.</a:t>
            </a:r>
            <a:endParaRPr lang="en-US" sz="2000" spc="-150" dirty="0">
              <a:solidFill>
                <a:srgbClr val="5E5F5E"/>
              </a:solidFill>
            </a:endParaRPr>
          </a:p>
        </p:txBody>
      </p:sp>
      <p:sp>
        <p:nvSpPr>
          <p:cNvPr id="9" name="Rectangle 7">
            <a:extLst>
              <a:ext uri="{FF2B5EF4-FFF2-40B4-BE49-F238E27FC236}">
                <a16:creationId xmlns:a16="http://schemas.microsoft.com/office/drawing/2014/main" id="{2A4E19FD-0619-99E2-E7C7-9E1922981A5F}"/>
              </a:ext>
            </a:extLst>
          </p:cNvPr>
          <p:cNvSpPr>
            <a:spLocks noChangeArrowheads="1"/>
          </p:cNvSpPr>
          <p:nvPr userDrawn="1"/>
        </p:nvSpPr>
        <p:spPr bwMode="auto">
          <a:xfrm>
            <a:off x="334496" y="6662976"/>
            <a:ext cx="1549003" cy="62392"/>
          </a:xfrm>
          <a:prstGeom prst="rect">
            <a:avLst/>
          </a:prstGeom>
          <a:noFill/>
          <a:ln w="12700">
            <a:noFill/>
            <a:miter lim="800000"/>
            <a:headEnd type="none" w="sm" len="sm"/>
            <a:tailEnd type="none" w="sm" len="sm"/>
          </a:ln>
          <a:effectLst/>
        </p:spPr>
        <p:txBody>
          <a:bodyPr lIns="5145" tIns="5145" rIns="5145" bIns="5145" anchor="b">
            <a:spAutoFit/>
          </a:bodyPr>
          <a:lstStyle/>
          <a:p>
            <a:pPr defTabSz="461789" eaLnBrk="0" hangingPunct="0"/>
            <a:r>
              <a:rPr lang="en-US" sz="338" dirty="0">
                <a:solidFill>
                  <a:srgbClr val="00369D"/>
                </a:solidFill>
              </a:rPr>
              <a:t>Copyright © 2025 Boeing. All rights reserved.</a:t>
            </a:r>
          </a:p>
        </p:txBody>
      </p:sp>
      <p:pic>
        <p:nvPicPr>
          <p:cNvPr id="2" name="Picture 1">
            <a:extLst>
              <a:ext uri="{FF2B5EF4-FFF2-40B4-BE49-F238E27FC236}">
                <a16:creationId xmlns:a16="http://schemas.microsoft.com/office/drawing/2014/main" id="{86A3C5D7-4588-40C4-8295-143372D95831}"/>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0" y="-20306"/>
            <a:ext cx="12195990" cy="738834"/>
          </a:xfrm>
          <a:prstGeom prst="rect">
            <a:avLst/>
          </a:prstGeom>
        </p:spPr>
      </p:pic>
      <p:pic>
        <p:nvPicPr>
          <p:cNvPr id="10" name="Picture 9" descr="Graphical user interface, text&#10;&#10;Description automatically generated">
            <a:extLst>
              <a:ext uri="{FF2B5EF4-FFF2-40B4-BE49-F238E27FC236}">
                <a16:creationId xmlns:a16="http://schemas.microsoft.com/office/drawing/2014/main" id="{645ADBF7-BBF6-E507-11FE-33627614E33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8854" y="-94816"/>
            <a:ext cx="2058498" cy="925459"/>
          </a:xfrm>
          <a:prstGeom prst="rect">
            <a:avLst/>
          </a:prstGeom>
        </p:spPr>
      </p:pic>
    </p:spTree>
    <p:extLst>
      <p:ext uri="{BB962C8B-B14F-4D97-AF65-F5344CB8AC3E}">
        <p14:creationId xmlns:p14="http://schemas.microsoft.com/office/powerpoint/2010/main" val="17924630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Ket Takeaway Content">
    <p:spTree>
      <p:nvGrpSpPr>
        <p:cNvPr id="1" name=""/>
        <p:cNvGrpSpPr/>
        <p:nvPr/>
      </p:nvGrpSpPr>
      <p:grpSpPr>
        <a:xfrm>
          <a:off x="0" y="0"/>
          <a:ext cx="0" cy="0"/>
          <a:chOff x="0" y="0"/>
          <a:chExt cx="0" cy="0"/>
        </a:xfrm>
      </p:grpSpPr>
      <p:sp>
        <p:nvSpPr>
          <p:cNvPr id="28" name="Slide Number Placeholder 5"/>
          <p:cNvSpPr txBox="1">
            <a:spLocks/>
          </p:cNvSpPr>
          <p:nvPr userDrawn="1"/>
        </p:nvSpPr>
        <p:spPr>
          <a:xfrm>
            <a:off x="11186046" y="6454414"/>
            <a:ext cx="468556"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F000A2D-89A7-814B-8573-03259B7227B6}" type="slidenum">
              <a:rPr lang="en-US" sz="700" b="0" i="0" smtClean="0">
                <a:solidFill>
                  <a:schemeClr val="bg1">
                    <a:lumMod val="50000"/>
                  </a:schemeClr>
                </a:solidFill>
                <a:latin typeface="Arial"/>
                <a:cs typeface="Arial"/>
              </a:rPr>
              <a:pPr/>
              <a:t>‹#›</a:t>
            </a:fld>
            <a:endParaRPr lang="en-US" sz="700" b="0" i="0" dirty="0">
              <a:solidFill>
                <a:schemeClr val="bg1">
                  <a:lumMod val="50000"/>
                </a:schemeClr>
              </a:solidFill>
              <a:latin typeface="Arial"/>
              <a:cs typeface="Arial"/>
            </a:endParaRPr>
          </a:p>
        </p:txBody>
      </p:sp>
      <p:sp>
        <p:nvSpPr>
          <p:cNvPr id="29" name="Title 29"/>
          <p:cNvSpPr>
            <a:spLocks noGrp="1"/>
          </p:cNvSpPr>
          <p:nvPr>
            <p:ph type="title" hasCustomPrompt="1"/>
          </p:nvPr>
        </p:nvSpPr>
        <p:spPr>
          <a:xfrm>
            <a:off x="1872230" y="155937"/>
            <a:ext cx="10972800" cy="567572"/>
          </a:xfrm>
          <a:prstGeom prst="rect">
            <a:avLst/>
          </a:prstGeom>
        </p:spPr>
        <p:txBody>
          <a:bodyPr vert="horz"/>
          <a:lstStyle>
            <a:lvl1pPr algn="l">
              <a:defRPr sz="2400" b="1" i="0">
                <a:solidFill>
                  <a:srgbClr val="00369D"/>
                </a:solidFill>
                <a:latin typeface="Arial"/>
                <a:cs typeface="Arial"/>
              </a:defRPr>
            </a:lvl1pPr>
          </a:lstStyle>
          <a:p>
            <a:r>
              <a:rPr lang="en-US" sz="2400" b="1" dirty="0">
                <a:solidFill>
                  <a:srgbClr val="143C91"/>
                </a:solidFill>
                <a:latin typeface="Arial" panose="020B0604020202020204" pitchFamily="34" charset="0"/>
                <a:cs typeface="Arial" panose="020B0604020202020204" pitchFamily="34" charset="0"/>
              </a:rPr>
              <a:t>Title, Arial 24pt. bold one-column</a:t>
            </a:r>
            <a:endParaRPr lang="en-US" sz="2400" b="1" dirty="0">
              <a:solidFill>
                <a:srgbClr val="143C91"/>
              </a:solidFill>
            </a:endParaRPr>
          </a:p>
        </p:txBody>
      </p:sp>
      <p:sp>
        <p:nvSpPr>
          <p:cNvPr id="5" name="Text Placeholder 4"/>
          <p:cNvSpPr>
            <a:spLocks noGrp="1"/>
          </p:cNvSpPr>
          <p:nvPr>
            <p:ph type="body" sz="quarter" idx="11" hasCustomPrompt="1"/>
          </p:nvPr>
        </p:nvSpPr>
        <p:spPr>
          <a:xfrm>
            <a:off x="2482851" y="6223269"/>
            <a:ext cx="6548967" cy="369888"/>
          </a:xfrm>
          <a:prstGeom prst="rect">
            <a:avLst/>
          </a:prstGeom>
          <a:ln>
            <a:solidFill>
              <a:srgbClr val="1A3D80"/>
            </a:solidFill>
          </a:ln>
        </p:spPr>
        <p:txBody>
          <a:bodyPr vert="horz"/>
          <a:lstStyle>
            <a:lvl1pPr marL="0" indent="0" algn="ctr">
              <a:buNone/>
              <a:defRPr sz="1600" b="1" baseline="0">
                <a:solidFill>
                  <a:srgbClr val="00369D"/>
                </a:solidFill>
                <a:latin typeface="Arial"/>
                <a:cs typeface="Arial"/>
              </a:defRPr>
            </a:lvl1pPr>
            <a:lvl2pPr>
              <a:defRPr sz="1600">
                <a:latin typeface="Arial"/>
                <a:cs typeface="Arial"/>
              </a:defRPr>
            </a:lvl2pPr>
            <a:lvl3pPr>
              <a:defRPr sz="1600">
                <a:latin typeface="Arial"/>
                <a:cs typeface="Arial"/>
              </a:defRPr>
            </a:lvl3pPr>
            <a:lvl4pPr>
              <a:defRPr sz="1600">
                <a:latin typeface="Arial"/>
                <a:cs typeface="Arial"/>
              </a:defRPr>
            </a:lvl4pPr>
            <a:lvl5pPr>
              <a:defRPr sz="1600">
                <a:latin typeface="Arial"/>
                <a:cs typeface="Arial"/>
              </a:defRPr>
            </a:lvl5pPr>
          </a:lstStyle>
          <a:p>
            <a:pPr lvl="0"/>
            <a:r>
              <a:rPr lang="en-US" dirty="0"/>
              <a:t>Key Takeaways, Arial 16pt. Bold</a:t>
            </a:r>
          </a:p>
        </p:txBody>
      </p:sp>
      <p:sp>
        <p:nvSpPr>
          <p:cNvPr id="8" name="Text Placeholder 2"/>
          <p:cNvSpPr>
            <a:spLocks noGrp="1"/>
          </p:cNvSpPr>
          <p:nvPr>
            <p:ph type="body" sz="quarter" idx="12"/>
          </p:nvPr>
        </p:nvSpPr>
        <p:spPr>
          <a:xfrm>
            <a:off x="592667" y="895350"/>
            <a:ext cx="10972800" cy="4819651"/>
          </a:xfrm>
          <a:prstGeom prst="rect">
            <a:avLst/>
          </a:prstGeom>
        </p:spPr>
        <p:txBody>
          <a:bodyPr vert="horz"/>
          <a:lstStyle>
            <a:lvl1pPr marL="342900" indent="-342900">
              <a:buClr>
                <a:schemeClr val="tx1"/>
              </a:buClr>
              <a:buFont typeface="Wingdings" charset="2"/>
              <a:buChar char="§"/>
              <a:defRPr sz="1800">
                <a:solidFill>
                  <a:srgbClr val="000000"/>
                </a:solidFill>
                <a:latin typeface="Arial"/>
                <a:cs typeface="Arial"/>
              </a:defRPr>
            </a:lvl1pPr>
            <a:lvl2pPr marL="742950" indent="-285750">
              <a:buClr>
                <a:schemeClr val="tx1"/>
              </a:buClr>
              <a:buFont typeface="Wingdings" charset="2"/>
              <a:buChar char="§"/>
              <a:defRPr sz="1800">
                <a:solidFill>
                  <a:srgbClr val="000000"/>
                </a:solidFill>
                <a:latin typeface="Arial"/>
                <a:cs typeface="Arial"/>
              </a:defRPr>
            </a:lvl2pPr>
            <a:lvl3pPr marL="1143000" indent="-228600">
              <a:buClr>
                <a:schemeClr val="tx1"/>
              </a:buClr>
              <a:buFont typeface="Wingdings" charset="2"/>
              <a:buChar char="§"/>
              <a:defRPr sz="1800">
                <a:solidFill>
                  <a:srgbClr val="000000"/>
                </a:solidFill>
                <a:latin typeface="Arial"/>
                <a:cs typeface="Arial"/>
              </a:defRPr>
            </a:lvl3pPr>
            <a:lvl4pPr marL="1600200" indent="-228600">
              <a:buClr>
                <a:schemeClr val="tx1"/>
              </a:buClr>
              <a:buFont typeface="Wingdings" charset="2"/>
              <a:buChar char="§"/>
              <a:defRPr sz="1800">
                <a:solidFill>
                  <a:srgbClr val="000000"/>
                </a:solidFill>
                <a:latin typeface="Arial"/>
                <a:cs typeface="Arial"/>
              </a:defRPr>
            </a:lvl4pPr>
            <a:lvl5pPr marL="2057400" indent="-228600">
              <a:buClr>
                <a:schemeClr val="tx1"/>
              </a:buClr>
              <a:buFont typeface="Wingdings" charset="2"/>
              <a:buChar char="§"/>
              <a:defRPr sz="1800">
                <a:solidFill>
                  <a:srgbClr val="000000"/>
                </a:solidFill>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Rectangle 7">
            <a:extLst>
              <a:ext uri="{FF2B5EF4-FFF2-40B4-BE49-F238E27FC236}">
                <a16:creationId xmlns:a16="http://schemas.microsoft.com/office/drawing/2014/main" id="{E9072CB1-08D7-CE6F-F5AC-D697F08F6344}"/>
              </a:ext>
            </a:extLst>
          </p:cNvPr>
          <p:cNvSpPr>
            <a:spLocks noChangeArrowheads="1"/>
          </p:cNvSpPr>
          <p:nvPr userDrawn="1"/>
        </p:nvSpPr>
        <p:spPr bwMode="auto">
          <a:xfrm>
            <a:off x="334496" y="6662976"/>
            <a:ext cx="1549003" cy="62392"/>
          </a:xfrm>
          <a:prstGeom prst="rect">
            <a:avLst/>
          </a:prstGeom>
          <a:noFill/>
          <a:ln w="12700">
            <a:noFill/>
            <a:miter lim="800000"/>
            <a:headEnd type="none" w="sm" len="sm"/>
            <a:tailEnd type="none" w="sm" len="sm"/>
          </a:ln>
          <a:effectLst/>
        </p:spPr>
        <p:txBody>
          <a:bodyPr lIns="5145" tIns="5145" rIns="5145" bIns="5145" anchor="b">
            <a:spAutoFit/>
          </a:bodyPr>
          <a:lstStyle/>
          <a:p>
            <a:pPr defTabSz="461789" eaLnBrk="0" hangingPunct="0"/>
            <a:r>
              <a:rPr lang="en-US" sz="338" dirty="0">
                <a:solidFill>
                  <a:srgbClr val="00369D"/>
                </a:solidFill>
              </a:rPr>
              <a:t>Copyright © 2025 Boeing. All rights reserved.</a:t>
            </a:r>
          </a:p>
        </p:txBody>
      </p:sp>
      <p:pic>
        <p:nvPicPr>
          <p:cNvPr id="4" name="Picture 3" descr="Graphical user interface&#10;&#10;Description automatically generated with medium confidence">
            <a:extLst>
              <a:ext uri="{FF2B5EF4-FFF2-40B4-BE49-F238E27FC236}">
                <a16:creationId xmlns:a16="http://schemas.microsoft.com/office/drawing/2014/main" id="{EA8C53D2-CF06-0AC6-063C-02F3EC127A9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159299" y="114215"/>
            <a:ext cx="1632858" cy="558211"/>
          </a:xfrm>
          <a:prstGeom prst="rect">
            <a:avLst/>
          </a:prstGeom>
        </p:spPr>
      </p:pic>
    </p:spTree>
    <p:extLst>
      <p:ext uri="{BB962C8B-B14F-4D97-AF65-F5344CB8AC3E}">
        <p14:creationId xmlns:p14="http://schemas.microsoft.com/office/powerpoint/2010/main" val="1748806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00B3DF-1F19-1339-E133-395E1781365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C2AEC4C-2661-EFB4-C6A0-2AC8BD253D6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2F18E68-CFC3-BECA-3A30-F2D90201FC8F}"/>
              </a:ext>
            </a:extLst>
          </p:cNvPr>
          <p:cNvSpPr>
            <a:spLocks noGrp="1"/>
          </p:cNvSpPr>
          <p:nvPr>
            <p:ph type="dt" sz="half" idx="10"/>
          </p:nvPr>
        </p:nvSpPr>
        <p:spPr/>
        <p:txBody>
          <a:bodyPr/>
          <a:lstStyle/>
          <a:p>
            <a:fld id="{071602EE-F5C6-4E80-894B-1ED028D8544F}" type="datetimeFigureOut">
              <a:rPr lang="en-GB" smtClean="0"/>
              <a:t>11/05/2026</a:t>
            </a:fld>
            <a:endParaRPr lang="en-GB" dirty="0"/>
          </a:p>
        </p:txBody>
      </p:sp>
      <p:sp>
        <p:nvSpPr>
          <p:cNvPr id="5" name="Footer Placeholder 4">
            <a:extLst>
              <a:ext uri="{FF2B5EF4-FFF2-40B4-BE49-F238E27FC236}">
                <a16:creationId xmlns:a16="http://schemas.microsoft.com/office/drawing/2014/main" id="{E2AED769-3965-9C96-0A23-F2E5CED5F43C}"/>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BB14178E-862B-B0AF-96C8-130B2A6FBEE4}"/>
              </a:ext>
            </a:extLst>
          </p:cNvPr>
          <p:cNvSpPr>
            <a:spLocks noGrp="1"/>
          </p:cNvSpPr>
          <p:nvPr>
            <p:ph type="sldNum" sz="quarter" idx="12"/>
          </p:nvPr>
        </p:nvSpPr>
        <p:spPr/>
        <p:txBody>
          <a:bodyPr/>
          <a:lstStyle/>
          <a:p>
            <a:fld id="{6B51D8F7-9565-41BC-BE94-66AEC47B7DAE}" type="slidenum">
              <a:rPr lang="en-GB" smtClean="0"/>
              <a:t>‹#›</a:t>
            </a:fld>
            <a:endParaRPr lang="en-GB" dirty="0"/>
          </a:p>
        </p:txBody>
      </p:sp>
    </p:spTree>
    <p:extLst>
      <p:ext uri="{BB962C8B-B14F-4D97-AF65-F5344CB8AC3E}">
        <p14:creationId xmlns:p14="http://schemas.microsoft.com/office/powerpoint/2010/main" val="37135448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5F609-DED8-94C4-4C39-74EFA7FA220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48D3C9D-D22D-3AE5-6824-0BB8E707314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FC63C19-60D8-B916-C752-1ABD472A8AF0}"/>
              </a:ext>
            </a:extLst>
          </p:cNvPr>
          <p:cNvSpPr>
            <a:spLocks noGrp="1"/>
          </p:cNvSpPr>
          <p:nvPr>
            <p:ph type="dt" sz="half" idx="10"/>
          </p:nvPr>
        </p:nvSpPr>
        <p:spPr/>
        <p:txBody>
          <a:bodyPr/>
          <a:lstStyle/>
          <a:p>
            <a:fld id="{071602EE-F5C6-4E80-894B-1ED028D8544F}" type="datetimeFigureOut">
              <a:rPr lang="en-GB" smtClean="0"/>
              <a:t>11/05/2026</a:t>
            </a:fld>
            <a:endParaRPr lang="en-GB" dirty="0"/>
          </a:p>
        </p:txBody>
      </p:sp>
      <p:sp>
        <p:nvSpPr>
          <p:cNvPr id="5" name="Footer Placeholder 4">
            <a:extLst>
              <a:ext uri="{FF2B5EF4-FFF2-40B4-BE49-F238E27FC236}">
                <a16:creationId xmlns:a16="http://schemas.microsoft.com/office/drawing/2014/main" id="{DC374511-64BA-F535-71AC-6778770811F8}"/>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3813A117-086C-099D-8A4B-7D4FB1988981}"/>
              </a:ext>
            </a:extLst>
          </p:cNvPr>
          <p:cNvSpPr>
            <a:spLocks noGrp="1"/>
          </p:cNvSpPr>
          <p:nvPr>
            <p:ph type="sldNum" sz="quarter" idx="12"/>
          </p:nvPr>
        </p:nvSpPr>
        <p:spPr/>
        <p:txBody>
          <a:bodyPr/>
          <a:lstStyle/>
          <a:p>
            <a:fld id="{6B51D8F7-9565-41BC-BE94-66AEC47B7DAE}" type="slidenum">
              <a:rPr lang="en-GB" smtClean="0"/>
              <a:t>‹#›</a:t>
            </a:fld>
            <a:endParaRPr lang="en-GB" dirty="0"/>
          </a:p>
        </p:txBody>
      </p:sp>
    </p:spTree>
    <p:extLst>
      <p:ext uri="{BB962C8B-B14F-4D97-AF65-F5344CB8AC3E}">
        <p14:creationId xmlns:p14="http://schemas.microsoft.com/office/powerpoint/2010/main" val="3751827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407D83-AE5C-E5E7-E718-4F6DED88B60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1EBDA92-BE08-EC16-1365-E1D35526099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2288468-A87A-331D-8222-B9819406987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8D05BC4-D325-22A2-F21F-B3BA3BDBBB5B}"/>
              </a:ext>
            </a:extLst>
          </p:cNvPr>
          <p:cNvSpPr>
            <a:spLocks noGrp="1"/>
          </p:cNvSpPr>
          <p:nvPr>
            <p:ph type="dt" sz="half" idx="10"/>
          </p:nvPr>
        </p:nvSpPr>
        <p:spPr/>
        <p:txBody>
          <a:bodyPr/>
          <a:lstStyle/>
          <a:p>
            <a:fld id="{071602EE-F5C6-4E80-894B-1ED028D8544F}" type="datetimeFigureOut">
              <a:rPr lang="en-GB" smtClean="0"/>
              <a:t>11/05/2026</a:t>
            </a:fld>
            <a:endParaRPr lang="en-GB" dirty="0"/>
          </a:p>
        </p:txBody>
      </p:sp>
      <p:sp>
        <p:nvSpPr>
          <p:cNvPr id="6" name="Footer Placeholder 5">
            <a:extLst>
              <a:ext uri="{FF2B5EF4-FFF2-40B4-BE49-F238E27FC236}">
                <a16:creationId xmlns:a16="http://schemas.microsoft.com/office/drawing/2014/main" id="{FE2EB71C-F2AF-CD6F-2205-FC9BBAFEA09B}"/>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4DB48A06-8DD8-A91A-EBE8-2C2E88116FA4}"/>
              </a:ext>
            </a:extLst>
          </p:cNvPr>
          <p:cNvSpPr>
            <a:spLocks noGrp="1"/>
          </p:cNvSpPr>
          <p:nvPr>
            <p:ph type="sldNum" sz="quarter" idx="12"/>
          </p:nvPr>
        </p:nvSpPr>
        <p:spPr/>
        <p:txBody>
          <a:bodyPr/>
          <a:lstStyle/>
          <a:p>
            <a:fld id="{6B51D8F7-9565-41BC-BE94-66AEC47B7DAE}" type="slidenum">
              <a:rPr lang="en-GB" smtClean="0"/>
              <a:t>‹#›</a:t>
            </a:fld>
            <a:endParaRPr lang="en-GB" dirty="0"/>
          </a:p>
        </p:txBody>
      </p:sp>
    </p:spTree>
    <p:extLst>
      <p:ext uri="{BB962C8B-B14F-4D97-AF65-F5344CB8AC3E}">
        <p14:creationId xmlns:p14="http://schemas.microsoft.com/office/powerpoint/2010/main" val="3195163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09DB04-8C1E-1542-1DE7-EDB6562BE87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CA408CB-603A-87AC-1C1B-FC5E53A4035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603D2C-4D8B-F904-0C65-E6DFD8E6DE5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796B54E-756D-7C77-51CB-B176705B63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B158419-1FE1-2946-3C44-FF85406EFF8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9CC73C4-DDAB-1AA2-4CE2-3CCF8A2F9271}"/>
              </a:ext>
            </a:extLst>
          </p:cNvPr>
          <p:cNvSpPr>
            <a:spLocks noGrp="1"/>
          </p:cNvSpPr>
          <p:nvPr>
            <p:ph type="dt" sz="half" idx="10"/>
          </p:nvPr>
        </p:nvSpPr>
        <p:spPr/>
        <p:txBody>
          <a:bodyPr/>
          <a:lstStyle/>
          <a:p>
            <a:fld id="{071602EE-F5C6-4E80-894B-1ED028D8544F}" type="datetimeFigureOut">
              <a:rPr lang="en-GB" smtClean="0"/>
              <a:t>11/05/2026</a:t>
            </a:fld>
            <a:endParaRPr lang="en-GB" dirty="0"/>
          </a:p>
        </p:txBody>
      </p:sp>
      <p:sp>
        <p:nvSpPr>
          <p:cNvPr id="8" name="Footer Placeholder 7">
            <a:extLst>
              <a:ext uri="{FF2B5EF4-FFF2-40B4-BE49-F238E27FC236}">
                <a16:creationId xmlns:a16="http://schemas.microsoft.com/office/drawing/2014/main" id="{9EEC3FED-71F7-DA39-3585-46DDD6996EEC}"/>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60A76B6B-E517-26C4-064B-25C3EFF418C8}"/>
              </a:ext>
            </a:extLst>
          </p:cNvPr>
          <p:cNvSpPr>
            <a:spLocks noGrp="1"/>
          </p:cNvSpPr>
          <p:nvPr>
            <p:ph type="sldNum" sz="quarter" idx="12"/>
          </p:nvPr>
        </p:nvSpPr>
        <p:spPr/>
        <p:txBody>
          <a:bodyPr/>
          <a:lstStyle/>
          <a:p>
            <a:fld id="{6B51D8F7-9565-41BC-BE94-66AEC47B7DAE}" type="slidenum">
              <a:rPr lang="en-GB" smtClean="0"/>
              <a:t>‹#›</a:t>
            </a:fld>
            <a:endParaRPr lang="en-GB" dirty="0"/>
          </a:p>
        </p:txBody>
      </p:sp>
    </p:spTree>
    <p:extLst>
      <p:ext uri="{BB962C8B-B14F-4D97-AF65-F5344CB8AC3E}">
        <p14:creationId xmlns:p14="http://schemas.microsoft.com/office/powerpoint/2010/main" val="2766166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2268D-3269-E2C5-661B-2426402C875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4890B53-67C9-3DCC-9EDD-6C96E6D72F99}"/>
              </a:ext>
            </a:extLst>
          </p:cNvPr>
          <p:cNvSpPr>
            <a:spLocks noGrp="1"/>
          </p:cNvSpPr>
          <p:nvPr>
            <p:ph type="dt" sz="half" idx="10"/>
          </p:nvPr>
        </p:nvSpPr>
        <p:spPr/>
        <p:txBody>
          <a:bodyPr/>
          <a:lstStyle/>
          <a:p>
            <a:fld id="{071602EE-F5C6-4E80-894B-1ED028D8544F}" type="datetimeFigureOut">
              <a:rPr lang="en-GB" smtClean="0"/>
              <a:t>11/05/2026</a:t>
            </a:fld>
            <a:endParaRPr lang="en-GB" dirty="0"/>
          </a:p>
        </p:txBody>
      </p:sp>
      <p:sp>
        <p:nvSpPr>
          <p:cNvPr id="4" name="Footer Placeholder 3">
            <a:extLst>
              <a:ext uri="{FF2B5EF4-FFF2-40B4-BE49-F238E27FC236}">
                <a16:creationId xmlns:a16="http://schemas.microsoft.com/office/drawing/2014/main" id="{96867215-A26D-F9C0-426B-F09AFEE0CFEB}"/>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AEFD87FE-3136-6B49-190B-980847E84FA5}"/>
              </a:ext>
            </a:extLst>
          </p:cNvPr>
          <p:cNvSpPr>
            <a:spLocks noGrp="1"/>
          </p:cNvSpPr>
          <p:nvPr>
            <p:ph type="sldNum" sz="quarter" idx="12"/>
          </p:nvPr>
        </p:nvSpPr>
        <p:spPr/>
        <p:txBody>
          <a:bodyPr/>
          <a:lstStyle/>
          <a:p>
            <a:fld id="{6B51D8F7-9565-41BC-BE94-66AEC47B7DAE}" type="slidenum">
              <a:rPr lang="en-GB" smtClean="0"/>
              <a:t>‹#›</a:t>
            </a:fld>
            <a:endParaRPr lang="en-GB" dirty="0"/>
          </a:p>
        </p:txBody>
      </p:sp>
    </p:spTree>
    <p:extLst>
      <p:ext uri="{BB962C8B-B14F-4D97-AF65-F5344CB8AC3E}">
        <p14:creationId xmlns:p14="http://schemas.microsoft.com/office/powerpoint/2010/main" val="1608968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519CA9-B059-54B8-7E80-101A3455EE49}"/>
              </a:ext>
            </a:extLst>
          </p:cNvPr>
          <p:cNvSpPr>
            <a:spLocks noGrp="1"/>
          </p:cNvSpPr>
          <p:nvPr>
            <p:ph type="dt" sz="half" idx="10"/>
          </p:nvPr>
        </p:nvSpPr>
        <p:spPr/>
        <p:txBody>
          <a:bodyPr/>
          <a:lstStyle/>
          <a:p>
            <a:fld id="{071602EE-F5C6-4E80-894B-1ED028D8544F}" type="datetimeFigureOut">
              <a:rPr lang="en-GB" smtClean="0"/>
              <a:t>11/05/2026</a:t>
            </a:fld>
            <a:endParaRPr lang="en-GB" dirty="0"/>
          </a:p>
        </p:txBody>
      </p:sp>
      <p:sp>
        <p:nvSpPr>
          <p:cNvPr id="3" name="Footer Placeholder 2">
            <a:extLst>
              <a:ext uri="{FF2B5EF4-FFF2-40B4-BE49-F238E27FC236}">
                <a16:creationId xmlns:a16="http://schemas.microsoft.com/office/drawing/2014/main" id="{4BE1589D-9E90-0F75-BC5B-22315423B49B}"/>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900A6C52-D1D3-2991-0AF4-303709D563A1}"/>
              </a:ext>
            </a:extLst>
          </p:cNvPr>
          <p:cNvSpPr>
            <a:spLocks noGrp="1"/>
          </p:cNvSpPr>
          <p:nvPr>
            <p:ph type="sldNum" sz="quarter" idx="12"/>
          </p:nvPr>
        </p:nvSpPr>
        <p:spPr/>
        <p:txBody>
          <a:bodyPr/>
          <a:lstStyle/>
          <a:p>
            <a:fld id="{6B51D8F7-9565-41BC-BE94-66AEC47B7DAE}" type="slidenum">
              <a:rPr lang="en-GB" smtClean="0"/>
              <a:t>‹#›</a:t>
            </a:fld>
            <a:endParaRPr lang="en-GB" dirty="0"/>
          </a:p>
        </p:txBody>
      </p:sp>
    </p:spTree>
    <p:extLst>
      <p:ext uri="{BB962C8B-B14F-4D97-AF65-F5344CB8AC3E}">
        <p14:creationId xmlns:p14="http://schemas.microsoft.com/office/powerpoint/2010/main" val="41701207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B4280-E49B-C6CD-305E-970A517333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B0574A2-F2AC-EC80-3094-7306CBCD36A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E025AC3-DA44-716B-6897-19AC7A29C4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4CC47A-D6DD-CF1F-357E-96506DACDB1C}"/>
              </a:ext>
            </a:extLst>
          </p:cNvPr>
          <p:cNvSpPr>
            <a:spLocks noGrp="1"/>
          </p:cNvSpPr>
          <p:nvPr>
            <p:ph type="dt" sz="half" idx="10"/>
          </p:nvPr>
        </p:nvSpPr>
        <p:spPr/>
        <p:txBody>
          <a:bodyPr/>
          <a:lstStyle/>
          <a:p>
            <a:fld id="{071602EE-F5C6-4E80-894B-1ED028D8544F}" type="datetimeFigureOut">
              <a:rPr lang="en-GB" smtClean="0"/>
              <a:t>11/05/2026</a:t>
            </a:fld>
            <a:endParaRPr lang="en-GB" dirty="0"/>
          </a:p>
        </p:txBody>
      </p:sp>
      <p:sp>
        <p:nvSpPr>
          <p:cNvPr id="6" name="Footer Placeholder 5">
            <a:extLst>
              <a:ext uri="{FF2B5EF4-FFF2-40B4-BE49-F238E27FC236}">
                <a16:creationId xmlns:a16="http://schemas.microsoft.com/office/drawing/2014/main" id="{43A4A327-8BE7-EC77-8395-9B05C0531ECE}"/>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07D746D6-B9EC-0596-FA93-1AF97613D72E}"/>
              </a:ext>
            </a:extLst>
          </p:cNvPr>
          <p:cNvSpPr>
            <a:spLocks noGrp="1"/>
          </p:cNvSpPr>
          <p:nvPr>
            <p:ph type="sldNum" sz="quarter" idx="12"/>
          </p:nvPr>
        </p:nvSpPr>
        <p:spPr/>
        <p:txBody>
          <a:bodyPr/>
          <a:lstStyle/>
          <a:p>
            <a:fld id="{6B51D8F7-9565-41BC-BE94-66AEC47B7DAE}" type="slidenum">
              <a:rPr lang="en-GB" smtClean="0"/>
              <a:t>‹#›</a:t>
            </a:fld>
            <a:endParaRPr lang="en-GB" dirty="0"/>
          </a:p>
        </p:txBody>
      </p:sp>
    </p:spTree>
    <p:extLst>
      <p:ext uri="{BB962C8B-B14F-4D97-AF65-F5344CB8AC3E}">
        <p14:creationId xmlns:p14="http://schemas.microsoft.com/office/powerpoint/2010/main" val="2243577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4488D-DC4F-4BAE-839B-775FCCE26B4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E78AD22-ECBF-A0D4-8A0F-12EB344A589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A4E171AE-ECA2-3D8A-4905-B4DFB9ECDF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41DD0FF-901B-D00B-CCAF-BD6CC5541116}"/>
              </a:ext>
            </a:extLst>
          </p:cNvPr>
          <p:cNvSpPr>
            <a:spLocks noGrp="1"/>
          </p:cNvSpPr>
          <p:nvPr>
            <p:ph type="dt" sz="half" idx="10"/>
          </p:nvPr>
        </p:nvSpPr>
        <p:spPr/>
        <p:txBody>
          <a:bodyPr/>
          <a:lstStyle/>
          <a:p>
            <a:fld id="{071602EE-F5C6-4E80-894B-1ED028D8544F}" type="datetimeFigureOut">
              <a:rPr lang="en-GB" smtClean="0"/>
              <a:t>11/05/2026</a:t>
            </a:fld>
            <a:endParaRPr lang="en-GB" dirty="0"/>
          </a:p>
        </p:txBody>
      </p:sp>
      <p:sp>
        <p:nvSpPr>
          <p:cNvPr id="6" name="Footer Placeholder 5">
            <a:extLst>
              <a:ext uri="{FF2B5EF4-FFF2-40B4-BE49-F238E27FC236}">
                <a16:creationId xmlns:a16="http://schemas.microsoft.com/office/drawing/2014/main" id="{1089E0C7-6C30-6B61-2C40-FF698C47C6D4}"/>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4484C83D-DA8A-EA65-E549-36B81315DDE0}"/>
              </a:ext>
            </a:extLst>
          </p:cNvPr>
          <p:cNvSpPr>
            <a:spLocks noGrp="1"/>
          </p:cNvSpPr>
          <p:nvPr>
            <p:ph type="sldNum" sz="quarter" idx="12"/>
          </p:nvPr>
        </p:nvSpPr>
        <p:spPr/>
        <p:txBody>
          <a:bodyPr/>
          <a:lstStyle/>
          <a:p>
            <a:fld id="{6B51D8F7-9565-41BC-BE94-66AEC47B7DAE}" type="slidenum">
              <a:rPr lang="en-GB" smtClean="0"/>
              <a:t>‹#›</a:t>
            </a:fld>
            <a:endParaRPr lang="en-GB" dirty="0"/>
          </a:p>
        </p:txBody>
      </p:sp>
    </p:spTree>
    <p:extLst>
      <p:ext uri="{BB962C8B-B14F-4D97-AF65-F5344CB8AC3E}">
        <p14:creationId xmlns:p14="http://schemas.microsoft.com/office/powerpoint/2010/main" val="2394898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32CE00-AADE-B12E-6289-6B4CE2DC24C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4084B21-D211-10ED-9003-17865D1919A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F1AF1BB-4B35-AFDD-DB07-C1C2E8507B8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71602EE-F5C6-4E80-894B-1ED028D8544F}" type="datetimeFigureOut">
              <a:rPr lang="en-GB" smtClean="0"/>
              <a:t>11/05/2026</a:t>
            </a:fld>
            <a:endParaRPr lang="en-GB" dirty="0"/>
          </a:p>
        </p:txBody>
      </p:sp>
      <p:sp>
        <p:nvSpPr>
          <p:cNvPr id="5" name="Footer Placeholder 4">
            <a:extLst>
              <a:ext uri="{FF2B5EF4-FFF2-40B4-BE49-F238E27FC236}">
                <a16:creationId xmlns:a16="http://schemas.microsoft.com/office/drawing/2014/main" id="{F96658C1-284F-9D6E-62EE-408C79AA5C2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dirty="0"/>
          </a:p>
        </p:txBody>
      </p:sp>
      <p:sp>
        <p:nvSpPr>
          <p:cNvPr id="6" name="Slide Number Placeholder 5">
            <a:extLst>
              <a:ext uri="{FF2B5EF4-FFF2-40B4-BE49-F238E27FC236}">
                <a16:creationId xmlns:a16="http://schemas.microsoft.com/office/drawing/2014/main" id="{04987147-7184-2FF3-1F99-1DEE2455E1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B51D8F7-9565-41BC-BE94-66AEC47B7DAE}" type="slidenum">
              <a:rPr lang="en-GB" smtClean="0"/>
              <a:t>‹#›</a:t>
            </a:fld>
            <a:endParaRPr lang="en-GB" dirty="0"/>
          </a:p>
        </p:txBody>
      </p:sp>
    </p:spTree>
    <p:extLst>
      <p:ext uri="{BB962C8B-B14F-4D97-AF65-F5344CB8AC3E}">
        <p14:creationId xmlns:p14="http://schemas.microsoft.com/office/powerpoint/2010/main" val="33304572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tom.ohare@spiritaero.com" TargetMode="Externa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AA979-B12F-EADC-4804-12A43200FF44}"/>
              </a:ext>
            </a:extLst>
          </p:cNvPr>
          <p:cNvSpPr>
            <a:spLocks noGrp="1"/>
          </p:cNvSpPr>
          <p:nvPr>
            <p:ph type="title"/>
          </p:nvPr>
        </p:nvSpPr>
        <p:spPr/>
        <p:txBody>
          <a:bodyPr>
            <a:normAutofit fontScale="90000"/>
          </a:bodyPr>
          <a:lstStyle/>
          <a:p>
            <a:r>
              <a:rPr lang="en-GB" dirty="0"/>
              <a:t>Managing change within Aerospace NDE and Measurement</a:t>
            </a:r>
            <a:endParaRPr lang="en-US" sz="2400" dirty="0"/>
          </a:p>
        </p:txBody>
      </p:sp>
      <p:sp>
        <p:nvSpPr>
          <p:cNvPr id="3" name="Text Placeholder 2">
            <a:extLst>
              <a:ext uri="{FF2B5EF4-FFF2-40B4-BE49-F238E27FC236}">
                <a16:creationId xmlns:a16="http://schemas.microsoft.com/office/drawing/2014/main" id="{6CFEBA4C-5EEF-A95B-72F1-FCA1E40A3C32}"/>
              </a:ext>
            </a:extLst>
          </p:cNvPr>
          <p:cNvSpPr>
            <a:spLocks noGrp="1"/>
          </p:cNvSpPr>
          <p:nvPr>
            <p:ph type="body" sz="quarter" idx="10"/>
          </p:nvPr>
        </p:nvSpPr>
        <p:spPr>
          <a:xfrm>
            <a:off x="546100" y="2480706"/>
            <a:ext cx="10862733" cy="1081201"/>
          </a:xfrm>
        </p:spPr>
        <p:txBody>
          <a:bodyPr/>
          <a:lstStyle/>
          <a:p>
            <a:r>
              <a:rPr lang="en-GB" dirty="0"/>
              <a:t>Tom O’Hare, Associate Technical Fellow, FinstNDT</a:t>
            </a:r>
          </a:p>
          <a:p>
            <a:r>
              <a:rPr lang="en-US" dirty="0">
                <a:hlinkClick r:id="rId2"/>
              </a:rPr>
              <a:t>tom.ohare@spiritaero.com</a:t>
            </a:r>
            <a:endParaRPr lang="en-US" dirty="0"/>
          </a:p>
          <a:p>
            <a:endParaRPr lang="en-US" dirty="0"/>
          </a:p>
        </p:txBody>
      </p:sp>
      <p:sp>
        <p:nvSpPr>
          <p:cNvPr id="5" name="Text Placeholder 4"/>
          <p:cNvSpPr>
            <a:spLocks noGrp="1"/>
          </p:cNvSpPr>
          <p:nvPr>
            <p:ph type="body" sz="quarter" idx="11"/>
          </p:nvPr>
        </p:nvSpPr>
        <p:spPr>
          <a:xfrm>
            <a:off x="433137" y="3976008"/>
            <a:ext cx="10862733" cy="400050"/>
          </a:xfrm>
        </p:spPr>
        <p:txBody>
          <a:bodyPr/>
          <a:lstStyle/>
          <a:p>
            <a:r>
              <a:rPr lang="en-US" dirty="0">
                <a:solidFill>
                  <a:srgbClr val="5B6770"/>
                </a:solidFill>
              </a:rPr>
              <a:t>28</a:t>
            </a:r>
            <a:r>
              <a:rPr lang="en-US" baseline="30000" dirty="0">
                <a:solidFill>
                  <a:srgbClr val="5B6770"/>
                </a:solidFill>
              </a:rPr>
              <a:t>th</a:t>
            </a:r>
            <a:r>
              <a:rPr lang="en-US" dirty="0">
                <a:solidFill>
                  <a:srgbClr val="5B6770"/>
                </a:solidFill>
              </a:rPr>
              <a:t> March 2026</a:t>
            </a:r>
          </a:p>
          <a:p>
            <a:endParaRPr lang="en-US" dirty="0">
              <a:solidFill>
                <a:srgbClr val="5B6770"/>
              </a:solidFill>
            </a:endParaRPr>
          </a:p>
        </p:txBody>
      </p:sp>
      <p:sp>
        <p:nvSpPr>
          <p:cNvPr id="11" name="Rectangle 10">
            <a:extLst>
              <a:ext uri="{FF2B5EF4-FFF2-40B4-BE49-F238E27FC236}">
                <a16:creationId xmlns:a16="http://schemas.microsoft.com/office/drawing/2014/main" id="{1630393F-7B7F-45B7-CE3D-1A80FFEFFDC0}"/>
              </a:ext>
            </a:extLst>
          </p:cNvPr>
          <p:cNvSpPr/>
          <p:nvPr/>
        </p:nvSpPr>
        <p:spPr>
          <a:xfrm>
            <a:off x="433137" y="2248186"/>
            <a:ext cx="11254683" cy="23375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609817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D8AC64-75D9-9D8B-6E5F-389F43500D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AD3BB2-CA19-641E-716B-B7E0FC64DF88}"/>
              </a:ext>
            </a:extLst>
          </p:cNvPr>
          <p:cNvSpPr>
            <a:spLocks noGrp="1"/>
          </p:cNvSpPr>
          <p:nvPr>
            <p:ph type="title"/>
          </p:nvPr>
        </p:nvSpPr>
        <p:spPr>
          <a:xfrm>
            <a:off x="1872230" y="155937"/>
            <a:ext cx="9117599" cy="567572"/>
          </a:xfrm>
        </p:spPr>
        <p:txBody>
          <a:bodyPr/>
          <a:lstStyle/>
          <a:p>
            <a:r>
              <a:rPr lang="en-GB" dirty="0"/>
              <a:t>Managing change within Aerospace NDE and Measurement</a:t>
            </a:r>
            <a:endParaRPr lang="en-US" dirty="0"/>
          </a:p>
        </p:txBody>
      </p:sp>
      <p:sp>
        <p:nvSpPr>
          <p:cNvPr id="3" name="TextBox 2">
            <a:extLst>
              <a:ext uri="{FF2B5EF4-FFF2-40B4-BE49-F238E27FC236}">
                <a16:creationId xmlns:a16="http://schemas.microsoft.com/office/drawing/2014/main" id="{E35886F7-9508-456A-C3F4-F5FF73231774}"/>
              </a:ext>
            </a:extLst>
          </p:cNvPr>
          <p:cNvSpPr txBox="1"/>
          <p:nvPr/>
        </p:nvSpPr>
        <p:spPr>
          <a:xfrm>
            <a:off x="526045" y="1018187"/>
            <a:ext cx="11139910" cy="2246769"/>
          </a:xfrm>
          <a:prstGeom prst="rect">
            <a:avLst/>
          </a:prstGeom>
          <a:noFill/>
        </p:spPr>
        <p:txBody>
          <a:bodyPr wrap="square" rtlCol="0">
            <a:spAutoFit/>
          </a:bodyPr>
          <a:lstStyle/>
          <a:p>
            <a:r>
              <a:rPr lang="en-GB" sz="2000" dirty="0">
                <a:cs typeface="Arial" panose="020B0604020202020204" pitchFamily="34" charset="0"/>
              </a:rPr>
              <a:t>Could we understand the organisation?</a:t>
            </a:r>
          </a:p>
          <a:p>
            <a:r>
              <a:rPr lang="en-GB" sz="2000" dirty="0">
                <a:cs typeface="Arial" panose="020B0604020202020204" pitchFamily="34" charset="0"/>
              </a:rPr>
              <a:t>Would we be able to identify requirements?</a:t>
            </a:r>
          </a:p>
          <a:p>
            <a:r>
              <a:rPr lang="en-GB" sz="2000" dirty="0">
                <a:cs typeface="Arial" panose="020B0604020202020204" pitchFamily="34" charset="0"/>
              </a:rPr>
              <a:t>What would we define in the need for change and transformation?</a:t>
            </a:r>
          </a:p>
          <a:p>
            <a:r>
              <a:rPr lang="en-GB" sz="2000" dirty="0">
                <a:cs typeface="Arial" panose="020B0604020202020204" pitchFamily="34" charset="0"/>
              </a:rPr>
              <a:t>Why would we do a cost benefit analysis?</a:t>
            </a:r>
          </a:p>
          <a:p>
            <a:endParaRPr lang="en-GB" sz="2000" dirty="0">
              <a:cs typeface="Arial" panose="020B0604020202020204" pitchFamily="34" charset="0"/>
            </a:endParaRPr>
          </a:p>
          <a:p>
            <a:pPr algn="ctr"/>
            <a:r>
              <a:rPr lang="en-GB" sz="2000" dirty="0">
                <a:cs typeface="Arial" panose="020B0604020202020204" pitchFamily="34" charset="0"/>
              </a:rPr>
              <a:t>Questions?</a:t>
            </a:r>
          </a:p>
          <a:p>
            <a:endParaRPr lang="en-GB" sz="2000" b="1" dirty="0"/>
          </a:p>
        </p:txBody>
      </p:sp>
    </p:spTree>
    <p:extLst>
      <p:ext uri="{BB962C8B-B14F-4D97-AF65-F5344CB8AC3E}">
        <p14:creationId xmlns:p14="http://schemas.microsoft.com/office/powerpoint/2010/main" val="14714658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2230" y="155937"/>
            <a:ext cx="9117599" cy="567572"/>
          </a:xfrm>
        </p:spPr>
        <p:txBody>
          <a:bodyPr/>
          <a:lstStyle/>
          <a:p>
            <a:r>
              <a:rPr lang="en-GB" dirty="0"/>
              <a:t>Managing change within Aerospace NDE and Measurement</a:t>
            </a:r>
            <a:endParaRPr lang="en-US" dirty="0"/>
          </a:p>
        </p:txBody>
      </p:sp>
      <p:sp>
        <p:nvSpPr>
          <p:cNvPr id="5" name="TextBox 4">
            <a:extLst>
              <a:ext uri="{FF2B5EF4-FFF2-40B4-BE49-F238E27FC236}">
                <a16:creationId xmlns:a16="http://schemas.microsoft.com/office/drawing/2014/main" id="{E330174C-C4A0-CD9D-B83E-2321771ADA58}"/>
              </a:ext>
            </a:extLst>
          </p:cNvPr>
          <p:cNvSpPr txBox="1"/>
          <p:nvPr/>
        </p:nvSpPr>
        <p:spPr>
          <a:xfrm>
            <a:off x="424666" y="1018187"/>
            <a:ext cx="11139910" cy="2554545"/>
          </a:xfrm>
          <a:prstGeom prst="rect">
            <a:avLst/>
          </a:prstGeom>
          <a:noFill/>
        </p:spPr>
        <p:txBody>
          <a:bodyPr wrap="square" rtlCol="0">
            <a:spAutoFit/>
          </a:bodyPr>
          <a:lstStyle/>
          <a:p>
            <a:r>
              <a:rPr lang="en-GB" sz="2000" b="1" dirty="0">
                <a:latin typeface="Arial" panose="020B0604020202020204" pitchFamily="34" charset="0"/>
                <a:cs typeface="Arial" panose="020B0604020202020204" pitchFamily="34" charset="0"/>
              </a:rPr>
              <a:t>Purpose of Presentation</a:t>
            </a:r>
          </a:p>
          <a:p>
            <a:endParaRPr lang="en-GB" sz="2000"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Understanding the organisation</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Identifying requirements</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Defining need for change</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Transformation summary</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Cost benefit analysis</a:t>
            </a:r>
          </a:p>
          <a:p>
            <a:endParaRPr lang="en-GB" sz="2000" b="1" dirty="0"/>
          </a:p>
        </p:txBody>
      </p:sp>
    </p:spTree>
    <p:extLst>
      <p:ext uri="{BB962C8B-B14F-4D97-AF65-F5344CB8AC3E}">
        <p14:creationId xmlns:p14="http://schemas.microsoft.com/office/powerpoint/2010/main" val="33875517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F45A73-505D-6488-F9C4-C89FAB6CB6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8AD4C6-FF8A-DD05-1664-9CD35F3862BF}"/>
              </a:ext>
            </a:extLst>
          </p:cNvPr>
          <p:cNvSpPr>
            <a:spLocks noGrp="1"/>
          </p:cNvSpPr>
          <p:nvPr>
            <p:ph type="title"/>
          </p:nvPr>
        </p:nvSpPr>
        <p:spPr>
          <a:xfrm>
            <a:off x="1872230" y="155937"/>
            <a:ext cx="9117599" cy="567572"/>
          </a:xfrm>
        </p:spPr>
        <p:txBody>
          <a:bodyPr/>
          <a:lstStyle/>
          <a:p>
            <a:r>
              <a:rPr lang="en-GB" dirty="0"/>
              <a:t>Managing change within Aerospace NDE and Measurement</a:t>
            </a:r>
            <a:endParaRPr lang="en-US" dirty="0"/>
          </a:p>
        </p:txBody>
      </p:sp>
      <p:sp>
        <p:nvSpPr>
          <p:cNvPr id="5" name="TextBox 4">
            <a:extLst>
              <a:ext uri="{FF2B5EF4-FFF2-40B4-BE49-F238E27FC236}">
                <a16:creationId xmlns:a16="http://schemas.microsoft.com/office/drawing/2014/main" id="{948B9412-A672-C8A8-8F8D-576BD8B19E07}"/>
              </a:ext>
            </a:extLst>
          </p:cNvPr>
          <p:cNvSpPr txBox="1"/>
          <p:nvPr/>
        </p:nvSpPr>
        <p:spPr>
          <a:xfrm>
            <a:off x="424666" y="889843"/>
            <a:ext cx="11139910" cy="5355312"/>
          </a:xfrm>
          <a:prstGeom prst="rect">
            <a:avLst/>
          </a:prstGeom>
          <a:noFill/>
        </p:spPr>
        <p:txBody>
          <a:bodyPr wrap="square" rtlCol="0">
            <a:spAutoFit/>
          </a:bodyPr>
          <a:lstStyle/>
          <a:p>
            <a:r>
              <a:rPr lang="en-GB" b="1" dirty="0"/>
              <a:t>Understanding the organisation</a:t>
            </a:r>
            <a:endParaRPr lang="en-GB" dirty="0"/>
          </a:p>
          <a:p>
            <a:r>
              <a:rPr lang="en-GB" dirty="0"/>
              <a:t>Some organisations have a blended approach to change that may be adaptive or transformational.  Is the organisation or mindset one that changes slowly with small innovation steps, embracing technology and evolving products, processes, workflows, and strategies over time.  Are the NDT and measurement processes fully integrated into the resource planning.  Is there organic growth within the departments.  If so, this is seen as adaptive change that everyone has tacit awareness of. This will allow the introduction of novel or innovative technology to be less onerous.</a:t>
            </a:r>
          </a:p>
          <a:p>
            <a:endParaRPr lang="en-GB" dirty="0"/>
          </a:p>
          <a:p>
            <a:r>
              <a:rPr lang="en-GB" dirty="0"/>
              <a:t>On the other hand, does the organisation or thinking strive to have high impact, large scale projects that signify dramatic and significant impacts to the business. Are there ripple effects that require departments to react quickly to new asks. The organisation will require robust change processes with very clear direction and suitable intensity.  There will be rapid uptake of new technology, learning and exploitation that  infers the changes are transformational.</a:t>
            </a:r>
          </a:p>
          <a:p>
            <a:endParaRPr lang="en-GB" dirty="0"/>
          </a:p>
          <a:p>
            <a:r>
              <a:rPr lang="en-GB" dirty="0"/>
              <a:t>Digital organisations claim to rely on automated machine data but use manual frontline input; ergo not a digital operation but a hybrid environment where trends get delayed, distorted, or lost.  Data should reflect processes in real time however information tends to come from multiple systems, inputs and in bulk.  This may lead to reactive rather than proactive engagement and is likely to be less than optimal execution – data rich and knowledge poor.</a:t>
            </a:r>
          </a:p>
        </p:txBody>
      </p:sp>
    </p:spTree>
    <p:extLst>
      <p:ext uri="{BB962C8B-B14F-4D97-AF65-F5344CB8AC3E}">
        <p14:creationId xmlns:p14="http://schemas.microsoft.com/office/powerpoint/2010/main" val="11760351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852768-2E2C-59BB-C17B-04EBDBDFD4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87B7A6-B0B4-9A2F-BF46-2BF9AAFD408E}"/>
              </a:ext>
            </a:extLst>
          </p:cNvPr>
          <p:cNvSpPr>
            <a:spLocks noGrp="1"/>
          </p:cNvSpPr>
          <p:nvPr>
            <p:ph type="title"/>
          </p:nvPr>
        </p:nvSpPr>
        <p:spPr>
          <a:xfrm>
            <a:off x="1872230" y="155937"/>
            <a:ext cx="9117599" cy="567572"/>
          </a:xfrm>
        </p:spPr>
        <p:txBody>
          <a:bodyPr/>
          <a:lstStyle/>
          <a:p>
            <a:r>
              <a:rPr lang="en-GB" dirty="0"/>
              <a:t>Managing change within Aerospace NDE and Measurement</a:t>
            </a:r>
            <a:endParaRPr lang="en-US" dirty="0"/>
          </a:p>
        </p:txBody>
      </p:sp>
      <p:sp>
        <p:nvSpPr>
          <p:cNvPr id="5" name="TextBox 4">
            <a:extLst>
              <a:ext uri="{FF2B5EF4-FFF2-40B4-BE49-F238E27FC236}">
                <a16:creationId xmlns:a16="http://schemas.microsoft.com/office/drawing/2014/main" id="{E9186F60-9543-5800-3F85-D50478AA9396}"/>
              </a:ext>
            </a:extLst>
          </p:cNvPr>
          <p:cNvSpPr txBox="1"/>
          <p:nvPr/>
        </p:nvSpPr>
        <p:spPr>
          <a:xfrm>
            <a:off x="424666" y="1018187"/>
            <a:ext cx="11139910" cy="5632311"/>
          </a:xfrm>
          <a:prstGeom prst="rect">
            <a:avLst/>
          </a:prstGeom>
          <a:noFill/>
        </p:spPr>
        <p:txBody>
          <a:bodyPr wrap="square" rtlCol="0">
            <a:spAutoFit/>
          </a:bodyPr>
          <a:lstStyle/>
          <a:p>
            <a:r>
              <a:rPr lang="en-GB" b="1" dirty="0"/>
              <a:t>Identifying requirements</a:t>
            </a:r>
            <a:endParaRPr lang="en-GB" dirty="0"/>
          </a:p>
          <a:p>
            <a:r>
              <a:rPr lang="en-GB" dirty="0"/>
              <a:t>Create a clear vision and plan by establishing goals for what needs to be achieved by the change – advanced techniques, throughput efficiency, human factor burdens etc..</a:t>
            </a:r>
          </a:p>
          <a:p>
            <a:endParaRPr lang="en-GB" dirty="0"/>
          </a:p>
          <a:p>
            <a:r>
              <a:rPr lang="en-GB" dirty="0"/>
              <a:t>It is imperative that the NDT and measurement manager/leader understands their organisations approach to adaptive or transformational change. Note that process, workforce or cultural change require:</a:t>
            </a:r>
          </a:p>
          <a:p>
            <a:pPr marL="285750" lvl="0" indent="-285750">
              <a:buFont typeface="Arial" panose="020B0604020202020204" pitchFamily="34" charset="0"/>
              <a:buChar char="•"/>
            </a:pPr>
            <a:r>
              <a:rPr lang="en-GB" dirty="0"/>
              <a:t>Management and leadership teams to model the change, not just announce it.</a:t>
            </a:r>
          </a:p>
          <a:p>
            <a:pPr marL="285750" lvl="0" indent="-285750">
              <a:buFont typeface="Arial" panose="020B0604020202020204" pitchFamily="34" charset="0"/>
              <a:buChar char="•"/>
            </a:pPr>
            <a:r>
              <a:rPr lang="en-GB" dirty="0"/>
              <a:t>Communication to be honest, constant and appropriate. (What was the last communication analysis like?)</a:t>
            </a:r>
          </a:p>
          <a:p>
            <a:pPr marL="285750" lvl="0" indent="-285750">
              <a:buFont typeface="Arial" panose="020B0604020202020204" pitchFamily="34" charset="0"/>
              <a:buChar char="•"/>
            </a:pPr>
            <a:r>
              <a:rPr lang="en-GB" dirty="0"/>
              <a:t>Employees to believe that change is of benefit to them, they are supported and are retained as assets </a:t>
            </a:r>
          </a:p>
          <a:p>
            <a:pPr marL="285750" lvl="0" indent="-285750">
              <a:buFont typeface="Arial" panose="020B0604020202020204" pitchFamily="34" charset="0"/>
              <a:buChar char="•"/>
            </a:pPr>
            <a:r>
              <a:rPr lang="en-GB" dirty="0"/>
              <a:t>Employees to be encouraged to “try the new” and not digress to “the way we were”.  </a:t>
            </a:r>
          </a:p>
          <a:p>
            <a:pPr marL="285750" lvl="0" indent="-285750">
              <a:buFont typeface="Arial" panose="020B0604020202020204" pitchFamily="34" charset="0"/>
              <a:buChar char="•"/>
            </a:pPr>
            <a:r>
              <a:rPr lang="en-GB" dirty="0"/>
              <a:t>Learning needs to be supported, continuous and focussed with achievements acknowledged via internal communications and/or recognition by Leadership team.</a:t>
            </a:r>
          </a:p>
          <a:p>
            <a:pPr marL="285750" lvl="0" indent="-285750">
              <a:buFont typeface="Arial" panose="020B0604020202020204" pitchFamily="34" charset="0"/>
              <a:buChar char="•"/>
            </a:pPr>
            <a:r>
              <a:rPr lang="en-GB" dirty="0"/>
              <a:t>Transparency to enable people to feel safe and valued during culture change and realignment with the chosen strategy.  </a:t>
            </a:r>
          </a:p>
          <a:p>
            <a:pPr marL="285750" lvl="0" indent="-285750">
              <a:buFont typeface="Arial" panose="020B0604020202020204" pitchFamily="34" charset="0"/>
              <a:buChar char="•"/>
            </a:pPr>
            <a:r>
              <a:rPr lang="en-GB" dirty="0"/>
              <a:t>Wins to be visible, celebrated and often.  </a:t>
            </a:r>
          </a:p>
          <a:p>
            <a:pPr lvl="0"/>
            <a:endParaRPr lang="en-GB" dirty="0"/>
          </a:p>
          <a:p>
            <a:r>
              <a:rPr lang="en-GB" dirty="0"/>
              <a:t>Change management techniques may have digital solutions to enhance agility, efficiency, and scalability.  They can streamline communication and collaboration across teams and departments, facilitating decision-making and implementation of change initiatives. Digital platforms may provide real-time visibility into project progress and performance metrics, ensure compliance with regulatory requirements and industry standards. </a:t>
            </a:r>
          </a:p>
        </p:txBody>
      </p:sp>
    </p:spTree>
    <p:extLst>
      <p:ext uri="{BB962C8B-B14F-4D97-AF65-F5344CB8AC3E}">
        <p14:creationId xmlns:p14="http://schemas.microsoft.com/office/powerpoint/2010/main" val="4753381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8A90A3-C4E8-5F86-E9E9-62A27B7A83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152382-7991-D905-CCA7-E673EB663341}"/>
              </a:ext>
            </a:extLst>
          </p:cNvPr>
          <p:cNvSpPr>
            <a:spLocks noGrp="1"/>
          </p:cNvSpPr>
          <p:nvPr>
            <p:ph type="title"/>
          </p:nvPr>
        </p:nvSpPr>
        <p:spPr>
          <a:xfrm>
            <a:off x="1872230" y="155937"/>
            <a:ext cx="9117599" cy="567572"/>
          </a:xfrm>
        </p:spPr>
        <p:txBody>
          <a:bodyPr/>
          <a:lstStyle/>
          <a:p>
            <a:r>
              <a:rPr lang="en-GB" dirty="0"/>
              <a:t>Managing change within Aerospace NDE and Measurement</a:t>
            </a:r>
            <a:endParaRPr lang="en-US" dirty="0"/>
          </a:p>
        </p:txBody>
      </p:sp>
      <p:sp>
        <p:nvSpPr>
          <p:cNvPr id="5" name="TextBox 4">
            <a:extLst>
              <a:ext uri="{FF2B5EF4-FFF2-40B4-BE49-F238E27FC236}">
                <a16:creationId xmlns:a16="http://schemas.microsoft.com/office/drawing/2014/main" id="{BF956E93-EF8E-3600-81C6-19E8376D3D64}"/>
              </a:ext>
            </a:extLst>
          </p:cNvPr>
          <p:cNvSpPr txBox="1"/>
          <p:nvPr/>
        </p:nvSpPr>
        <p:spPr>
          <a:xfrm>
            <a:off x="424666" y="1018187"/>
            <a:ext cx="11139910" cy="5109091"/>
          </a:xfrm>
          <a:prstGeom prst="rect">
            <a:avLst/>
          </a:prstGeom>
          <a:noFill/>
        </p:spPr>
        <p:txBody>
          <a:bodyPr wrap="square" rtlCol="0">
            <a:spAutoFit/>
          </a:bodyPr>
          <a:lstStyle/>
          <a:p>
            <a:r>
              <a:rPr lang="en-GB" b="1" dirty="0"/>
              <a:t>Defining need for change</a:t>
            </a:r>
            <a:endParaRPr lang="en-GB" dirty="0"/>
          </a:p>
          <a:p>
            <a:r>
              <a:rPr lang="en-GB" dirty="0"/>
              <a:t>Define clear objectives, timelines, and roles to ensure accountability and clarity. This may include project plan with specific milestones, assigning responsibilities to individuals or teams, and establishing mechanisms for tracking progress and addressing challenges. </a:t>
            </a:r>
          </a:p>
          <a:p>
            <a:endParaRPr lang="en-GB" dirty="0"/>
          </a:p>
          <a:p>
            <a:r>
              <a:rPr lang="en-GB" dirty="0"/>
              <a:t>Identify dedicated teams to ensure that all relevant parties are engaged and their concerns are addressed while bringing together individuals with the necessary expertise and resources to initiate implementation.  Doing so allows leverage of diverse perspectives and gain support for proposed changes.</a:t>
            </a:r>
          </a:p>
          <a:p>
            <a:endParaRPr lang="en-GB" dirty="0"/>
          </a:p>
          <a:p>
            <a:r>
              <a:rPr lang="en-GB" dirty="0"/>
              <a:t>To minimise resistance to change use risk management to identify potential obstacles and develop mitigation plans to minimise disruptions via risk assessments, open forums and feedback. </a:t>
            </a:r>
          </a:p>
          <a:p>
            <a:endParaRPr lang="en-GB" dirty="0"/>
          </a:p>
          <a:p>
            <a:r>
              <a:rPr lang="en-GB" dirty="0"/>
              <a:t>Cultivate a culture of continuous learning and growth to empower individuals to embrace change as an opportunity for personal and professional development as the organisation benefits from improved uptake, resilience, retention and flexibility.  As previously mentioned, reinforce with recognition.</a:t>
            </a:r>
          </a:p>
          <a:p>
            <a:endParaRPr lang="en-GB" dirty="0"/>
          </a:p>
          <a:p>
            <a:r>
              <a:rPr lang="en-GB" dirty="0"/>
              <a:t>There are many tools and models that help with this approach – Lean, 6 Sigma, Agile PDCA etc..</a:t>
            </a:r>
          </a:p>
          <a:p>
            <a:endParaRPr lang="en-GB" sz="2000" b="1" dirty="0"/>
          </a:p>
        </p:txBody>
      </p:sp>
    </p:spTree>
    <p:extLst>
      <p:ext uri="{BB962C8B-B14F-4D97-AF65-F5344CB8AC3E}">
        <p14:creationId xmlns:p14="http://schemas.microsoft.com/office/powerpoint/2010/main" val="22386221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1D1119-1198-14B7-4545-EDE867F34E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91D910-A959-FFC4-4123-2D1D136A0B73}"/>
              </a:ext>
            </a:extLst>
          </p:cNvPr>
          <p:cNvSpPr>
            <a:spLocks noGrp="1"/>
          </p:cNvSpPr>
          <p:nvPr>
            <p:ph type="title"/>
          </p:nvPr>
        </p:nvSpPr>
        <p:spPr>
          <a:xfrm>
            <a:off x="1872230" y="155937"/>
            <a:ext cx="9117599" cy="567572"/>
          </a:xfrm>
        </p:spPr>
        <p:txBody>
          <a:bodyPr/>
          <a:lstStyle/>
          <a:p>
            <a:r>
              <a:rPr lang="en-GB" dirty="0"/>
              <a:t>Managing change within Aerospace NDE and Measurement</a:t>
            </a:r>
            <a:endParaRPr lang="en-US" dirty="0"/>
          </a:p>
        </p:txBody>
      </p:sp>
      <p:sp>
        <p:nvSpPr>
          <p:cNvPr id="5" name="TextBox 4">
            <a:extLst>
              <a:ext uri="{FF2B5EF4-FFF2-40B4-BE49-F238E27FC236}">
                <a16:creationId xmlns:a16="http://schemas.microsoft.com/office/drawing/2014/main" id="{2F686658-7720-185E-A8BC-B474471BF64E}"/>
              </a:ext>
            </a:extLst>
          </p:cNvPr>
          <p:cNvSpPr txBox="1"/>
          <p:nvPr/>
        </p:nvSpPr>
        <p:spPr>
          <a:xfrm>
            <a:off x="424666" y="1018187"/>
            <a:ext cx="11139910" cy="4001095"/>
          </a:xfrm>
          <a:prstGeom prst="rect">
            <a:avLst/>
          </a:prstGeom>
          <a:noFill/>
        </p:spPr>
        <p:txBody>
          <a:bodyPr wrap="square" rtlCol="0">
            <a:spAutoFit/>
          </a:bodyPr>
          <a:lstStyle/>
          <a:p>
            <a:r>
              <a:rPr lang="en-GB" b="1" dirty="0"/>
              <a:t>DO</a:t>
            </a:r>
          </a:p>
          <a:p>
            <a:pPr marL="285750" lvl="0" indent="-285750">
              <a:buFont typeface="Arial" panose="020B0604020202020204" pitchFamily="34" charset="0"/>
              <a:buChar char="•"/>
            </a:pPr>
            <a:r>
              <a:rPr lang="en-GB" dirty="0"/>
              <a:t>Define goals </a:t>
            </a:r>
          </a:p>
          <a:p>
            <a:pPr marL="285750" lvl="0" indent="-285750">
              <a:buFont typeface="Arial" panose="020B0604020202020204" pitchFamily="34" charset="0"/>
              <a:buChar char="•"/>
            </a:pPr>
            <a:r>
              <a:rPr lang="en-GB" dirty="0"/>
              <a:t>Monitor risk and assumptions</a:t>
            </a:r>
          </a:p>
          <a:p>
            <a:pPr marL="285750" lvl="0" indent="-285750">
              <a:buFont typeface="Arial" panose="020B0604020202020204" pitchFamily="34" charset="0"/>
              <a:buChar char="•"/>
            </a:pPr>
            <a:r>
              <a:rPr lang="en-GB" dirty="0"/>
              <a:t>Communicate effectively</a:t>
            </a:r>
          </a:p>
          <a:p>
            <a:pPr marL="285750" lvl="0" indent="-285750">
              <a:buFont typeface="Arial" panose="020B0604020202020204" pitchFamily="34" charset="0"/>
              <a:buChar char="•"/>
            </a:pPr>
            <a:r>
              <a:rPr lang="en-GB" dirty="0"/>
              <a:t>Deliver effective training</a:t>
            </a:r>
          </a:p>
          <a:p>
            <a:pPr marL="285750" lvl="0" indent="-285750">
              <a:buFont typeface="Arial" panose="020B0604020202020204" pitchFamily="34" charset="0"/>
              <a:buChar char="•"/>
            </a:pPr>
            <a:r>
              <a:rPr lang="en-GB" dirty="0"/>
              <a:t>Monitor success and make changes where necessary</a:t>
            </a:r>
          </a:p>
          <a:p>
            <a:pPr lvl="0"/>
            <a:endParaRPr lang="en-GB" dirty="0"/>
          </a:p>
          <a:p>
            <a:r>
              <a:rPr lang="en-GB" b="1" dirty="0"/>
              <a:t>DON'T</a:t>
            </a:r>
          </a:p>
          <a:p>
            <a:pPr marL="285750" lvl="0" indent="-285750">
              <a:buFont typeface="Arial" panose="020B0604020202020204" pitchFamily="34" charset="0"/>
              <a:buChar char="•"/>
            </a:pPr>
            <a:r>
              <a:rPr lang="en-GB" dirty="0"/>
              <a:t>Create a solution before you fully understand the problem</a:t>
            </a:r>
          </a:p>
          <a:p>
            <a:pPr marL="285750" lvl="0" indent="-285750">
              <a:buFont typeface="Arial" panose="020B0604020202020204" pitchFamily="34" charset="0"/>
              <a:buChar char="•"/>
            </a:pPr>
            <a:r>
              <a:rPr lang="en-GB" dirty="0"/>
              <a:t>Forget to prioritise communication </a:t>
            </a:r>
          </a:p>
          <a:p>
            <a:pPr marL="285750" lvl="0" indent="-285750">
              <a:buFont typeface="Arial" panose="020B0604020202020204" pitchFamily="34" charset="0"/>
              <a:buChar char="•"/>
            </a:pPr>
            <a:r>
              <a:rPr lang="en-GB" dirty="0"/>
              <a:t>Fail to validate your solution before implementing</a:t>
            </a:r>
          </a:p>
          <a:p>
            <a:pPr marL="285750" lvl="0" indent="-285750">
              <a:buFont typeface="Arial" panose="020B0604020202020204" pitchFamily="34" charset="0"/>
              <a:buChar char="•"/>
            </a:pPr>
            <a:r>
              <a:rPr lang="en-GB" dirty="0"/>
              <a:t>Implement change without buy-in (from the shop floor to ivory tower)</a:t>
            </a:r>
          </a:p>
          <a:p>
            <a:pPr marL="285750" lvl="0" indent="-285750">
              <a:buFont typeface="Arial" panose="020B0604020202020204" pitchFamily="34" charset="0"/>
              <a:buChar char="•"/>
            </a:pPr>
            <a:r>
              <a:rPr lang="en-GB" dirty="0"/>
              <a:t>Be afraid to fail and iterate.</a:t>
            </a:r>
          </a:p>
          <a:p>
            <a:endParaRPr lang="en-GB" sz="2000" b="1" dirty="0"/>
          </a:p>
        </p:txBody>
      </p:sp>
    </p:spTree>
    <p:extLst>
      <p:ext uri="{BB962C8B-B14F-4D97-AF65-F5344CB8AC3E}">
        <p14:creationId xmlns:p14="http://schemas.microsoft.com/office/powerpoint/2010/main" val="15357029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168B98-3A52-B404-3F4C-F10B216C5D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DC5A3E-BF42-CA73-1A71-22B966276685}"/>
              </a:ext>
            </a:extLst>
          </p:cNvPr>
          <p:cNvSpPr>
            <a:spLocks noGrp="1"/>
          </p:cNvSpPr>
          <p:nvPr>
            <p:ph type="title"/>
          </p:nvPr>
        </p:nvSpPr>
        <p:spPr>
          <a:xfrm>
            <a:off x="1872230" y="155937"/>
            <a:ext cx="9117599" cy="567572"/>
          </a:xfrm>
        </p:spPr>
        <p:txBody>
          <a:bodyPr/>
          <a:lstStyle/>
          <a:p>
            <a:r>
              <a:rPr lang="en-GB" dirty="0"/>
              <a:t>Managing change within Aerospace NDE and Measurement</a:t>
            </a:r>
            <a:endParaRPr lang="en-US" dirty="0"/>
          </a:p>
        </p:txBody>
      </p:sp>
      <p:sp>
        <p:nvSpPr>
          <p:cNvPr id="5" name="TextBox 4">
            <a:extLst>
              <a:ext uri="{FF2B5EF4-FFF2-40B4-BE49-F238E27FC236}">
                <a16:creationId xmlns:a16="http://schemas.microsoft.com/office/drawing/2014/main" id="{F92FD6E8-5C2A-A956-E388-C5F0A364F95E}"/>
              </a:ext>
            </a:extLst>
          </p:cNvPr>
          <p:cNvSpPr txBox="1"/>
          <p:nvPr/>
        </p:nvSpPr>
        <p:spPr>
          <a:xfrm>
            <a:off x="403400" y="723509"/>
            <a:ext cx="11139910" cy="5386090"/>
          </a:xfrm>
          <a:prstGeom prst="rect">
            <a:avLst/>
          </a:prstGeom>
          <a:noFill/>
        </p:spPr>
        <p:txBody>
          <a:bodyPr wrap="square" rtlCol="0">
            <a:spAutoFit/>
          </a:bodyPr>
          <a:lstStyle/>
          <a:p>
            <a:r>
              <a:rPr lang="en-GB" b="1" dirty="0"/>
              <a:t>Transformation summary</a:t>
            </a:r>
            <a:endParaRPr lang="en-GB" dirty="0"/>
          </a:p>
          <a:p>
            <a:r>
              <a:rPr lang="en-GB" dirty="0"/>
              <a:t>Workforce transformation involves re-skilling or up-skilling employees and adopting technologies.  It also requires a different type of leadership style that encourages and manages productivity, agility, and the employee experience.  The outcome is that people and the organisation evolve to thrive in an industry 4.0 arena. </a:t>
            </a:r>
          </a:p>
          <a:p>
            <a:endParaRPr lang="en-GB" dirty="0"/>
          </a:p>
          <a:p>
            <a:r>
              <a:rPr lang="en-GB" dirty="0"/>
              <a:t>The organisation would need to examine workforce, structure and technologies as well as reimagining itself to map out and identify its future operating model by doing the following:</a:t>
            </a:r>
          </a:p>
          <a:p>
            <a:pPr marL="285750" lvl="0" indent="-285750">
              <a:buFont typeface="Arial" panose="020B0604020202020204" pitchFamily="34" charset="0"/>
              <a:buChar char="•"/>
            </a:pPr>
            <a:r>
              <a:rPr lang="en-GB" dirty="0"/>
              <a:t>What work will look like in 2–5 years</a:t>
            </a:r>
          </a:p>
          <a:p>
            <a:pPr marL="285750" lvl="0" indent="-285750">
              <a:buFont typeface="Arial" panose="020B0604020202020204" pitchFamily="34" charset="0"/>
              <a:buChar char="•"/>
            </a:pPr>
            <a:r>
              <a:rPr lang="en-GB" dirty="0"/>
              <a:t>What roles will evolve, disappear, or emerge</a:t>
            </a:r>
          </a:p>
          <a:p>
            <a:pPr marL="285750" lvl="0" indent="-285750">
              <a:buFont typeface="Arial" panose="020B0604020202020204" pitchFamily="34" charset="0"/>
              <a:buChar char="•"/>
            </a:pPr>
            <a:r>
              <a:rPr lang="en-GB" dirty="0"/>
              <a:t>What skills will be essential</a:t>
            </a:r>
          </a:p>
          <a:p>
            <a:pPr marL="285750" lvl="0" indent="-285750">
              <a:buFont typeface="Arial" panose="020B0604020202020204" pitchFamily="34" charset="0"/>
              <a:buChar char="•"/>
            </a:pPr>
            <a:r>
              <a:rPr lang="en-GB" dirty="0"/>
              <a:t>How teams will collaborate</a:t>
            </a:r>
          </a:p>
          <a:p>
            <a:endParaRPr lang="en-GB" dirty="0"/>
          </a:p>
          <a:p>
            <a:r>
              <a:rPr lang="en-GB" dirty="0"/>
              <a:t>The organisation must assess their current status and what they need to be doing (as is to as will):</a:t>
            </a:r>
          </a:p>
          <a:p>
            <a:pPr marL="285750" lvl="0" indent="-285750">
              <a:buFont typeface="Arial" panose="020B0604020202020204" pitchFamily="34" charset="0"/>
              <a:buChar char="•"/>
            </a:pPr>
            <a:r>
              <a:rPr lang="en-GB" dirty="0"/>
              <a:t>Assess current skills to identify gaps</a:t>
            </a:r>
          </a:p>
          <a:p>
            <a:pPr marL="285750" lvl="0" indent="-285750">
              <a:buFont typeface="Arial" panose="020B0604020202020204" pitchFamily="34" charset="0"/>
              <a:buChar char="•"/>
            </a:pPr>
            <a:r>
              <a:rPr lang="en-GB" dirty="0"/>
              <a:t>Identify the roles that the organisation require and where they will be deployed</a:t>
            </a:r>
          </a:p>
          <a:p>
            <a:pPr marL="285750" lvl="0" indent="-285750">
              <a:buFont typeface="Arial" panose="020B0604020202020204" pitchFamily="34" charset="0"/>
              <a:buChar char="•"/>
            </a:pPr>
            <a:r>
              <a:rPr lang="en-GB" dirty="0"/>
              <a:t>Set up a collaboration hub e.g. </a:t>
            </a:r>
            <a:r>
              <a:rPr lang="en-GB" noProof="0" dirty="0"/>
              <a:t>Sharepoint</a:t>
            </a:r>
            <a:r>
              <a:rPr lang="en-GB" dirty="0"/>
              <a:t> Teams site, that is a knowledge base for the organisation where any analysis and lessons learnt can be shared to enable advantage</a:t>
            </a:r>
          </a:p>
          <a:p>
            <a:pPr marL="285750" lvl="0" indent="-285750">
              <a:buFont typeface="Arial" panose="020B0604020202020204" pitchFamily="34" charset="0"/>
              <a:buChar char="•"/>
            </a:pPr>
            <a:r>
              <a:rPr lang="en-GB" dirty="0"/>
              <a:t>Evaluate technology and systems to innovate or enable capability and readiness </a:t>
            </a:r>
          </a:p>
          <a:p>
            <a:endParaRPr lang="en-GB" sz="2000" b="1" dirty="0"/>
          </a:p>
        </p:txBody>
      </p:sp>
    </p:spTree>
    <p:extLst>
      <p:ext uri="{BB962C8B-B14F-4D97-AF65-F5344CB8AC3E}">
        <p14:creationId xmlns:p14="http://schemas.microsoft.com/office/powerpoint/2010/main" val="841170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F17A17-B8DB-8E88-7CD2-82F60F7724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2837CE-EDC3-7631-0AD1-58BFEA34DF01}"/>
              </a:ext>
            </a:extLst>
          </p:cNvPr>
          <p:cNvSpPr>
            <a:spLocks noGrp="1"/>
          </p:cNvSpPr>
          <p:nvPr>
            <p:ph type="title"/>
          </p:nvPr>
        </p:nvSpPr>
        <p:spPr>
          <a:xfrm>
            <a:off x="1872230" y="155937"/>
            <a:ext cx="9117599" cy="567572"/>
          </a:xfrm>
        </p:spPr>
        <p:txBody>
          <a:bodyPr/>
          <a:lstStyle/>
          <a:p>
            <a:r>
              <a:rPr lang="en-GB" dirty="0"/>
              <a:t>Managing change within Aerospace NDE and Measurement</a:t>
            </a:r>
            <a:endParaRPr lang="en-US" dirty="0"/>
          </a:p>
        </p:txBody>
      </p:sp>
      <p:sp>
        <p:nvSpPr>
          <p:cNvPr id="5" name="TextBox 4">
            <a:extLst>
              <a:ext uri="{FF2B5EF4-FFF2-40B4-BE49-F238E27FC236}">
                <a16:creationId xmlns:a16="http://schemas.microsoft.com/office/drawing/2014/main" id="{1A2FBD40-A087-83A2-57AD-7FC580404B67}"/>
              </a:ext>
            </a:extLst>
          </p:cNvPr>
          <p:cNvSpPr txBox="1"/>
          <p:nvPr/>
        </p:nvSpPr>
        <p:spPr>
          <a:xfrm>
            <a:off x="526045" y="735955"/>
            <a:ext cx="11139910" cy="5386090"/>
          </a:xfrm>
          <a:prstGeom prst="rect">
            <a:avLst/>
          </a:prstGeom>
          <a:noFill/>
        </p:spPr>
        <p:txBody>
          <a:bodyPr wrap="square" rtlCol="0">
            <a:spAutoFit/>
          </a:bodyPr>
          <a:lstStyle/>
          <a:p>
            <a:r>
              <a:rPr lang="en-GB" sz="2000" b="1" dirty="0"/>
              <a:t>Transformation summary continued</a:t>
            </a:r>
            <a:endParaRPr lang="en-GB" sz="2000" dirty="0"/>
          </a:p>
          <a:p>
            <a:r>
              <a:rPr lang="en-GB" dirty="0"/>
              <a:t>The organisation prepares itself for change so that they can become a future fit organisation by doing the following:</a:t>
            </a:r>
          </a:p>
          <a:p>
            <a:pPr lvl="1"/>
            <a:r>
              <a:rPr lang="en-GB" dirty="0"/>
              <a:t>The People</a:t>
            </a:r>
          </a:p>
          <a:p>
            <a:pPr marL="742950" lvl="1" indent="-285750">
              <a:buFont typeface="Arial" panose="020B0604020202020204" pitchFamily="34" charset="0"/>
              <a:buChar char="•"/>
            </a:pPr>
            <a:r>
              <a:rPr lang="en-GB" dirty="0"/>
              <a:t>Reskilling for any new roles</a:t>
            </a:r>
          </a:p>
          <a:p>
            <a:pPr marL="742950" lvl="1" indent="-285750">
              <a:buFont typeface="Arial" panose="020B0604020202020204" pitchFamily="34" charset="0"/>
              <a:buChar char="•"/>
            </a:pPr>
            <a:r>
              <a:rPr lang="en-GB" dirty="0"/>
              <a:t>Upskilling to enable the current workforce to adapt and grow </a:t>
            </a:r>
          </a:p>
          <a:p>
            <a:pPr marL="742950" lvl="1" indent="-285750">
              <a:buFont typeface="Arial" panose="020B0604020202020204" pitchFamily="34" charset="0"/>
              <a:buChar char="•"/>
            </a:pPr>
            <a:r>
              <a:rPr lang="en-GB" dirty="0"/>
              <a:t>Leadership development in managing agile manufacturing, coaching and mentoring</a:t>
            </a:r>
          </a:p>
          <a:p>
            <a:pPr marL="742950" lvl="1" indent="-285750">
              <a:buFont typeface="Arial" panose="020B0604020202020204" pitchFamily="34" charset="0"/>
              <a:buChar char="•"/>
            </a:pPr>
            <a:r>
              <a:rPr lang="en-GB" dirty="0"/>
              <a:t>Digital literacy programs</a:t>
            </a:r>
            <a:br>
              <a:rPr lang="en-GB" dirty="0"/>
            </a:br>
            <a:endParaRPr lang="en-GB" dirty="0"/>
          </a:p>
          <a:p>
            <a:pPr lvl="1"/>
            <a:r>
              <a:rPr lang="en-GB" dirty="0"/>
              <a:t>The Means and Processes</a:t>
            </a:r>
          </a:p>
          <a:p>
            <a:pPr marL="742950" lvl="1" indent="-285750">
              <a:buFont typeface="Arial" panose="020B0604020202020204" pitchFamily="34" charset="0"/>
              <a:buChar char="•"/>
            </a:pPr>
            <a:r>
              <a:rPr lang="en-GB" dirty="0"/>
              <a:t>Upgrading collaboration tools e.g. Sharepoint Team Site </a:t>
            </a:r>
          </a:p>
          <a:p>
            <a:pPr marL="742950" lvl="1" indent="-285750">
              <a:buFont typeface="Arial" panose="020B0604020202020204" pitchFamily="34" charset="0"/>
              <a:buChar char="•"/>
            </a:pPr>
            <a:r>
              <a:rPr lang="en-GB" dirty="0"/>
              <a:t>Reviewing and streamlining workflows</a:t>
            </a:r>
          </a:p>
          <a:p>
            <a:pPr marL="742950" lvl="1" indent="-285750">
              <a:buFont typeface="Arial" panose="020B0604020202020204" pitchFamily="34" charset="0"/>
              <a:buChar char="•"/>
            </a:pPr>
            <a:r>
              <a:rPr lang="en-GB" dirty="0"/>
              <a:t>Ensuring technology is current and functional</a:t>
            </a:r>
          </a:p>
          <a:p>
            <a:pPr marL="742950" lvl="1" indent="-285750">
              <a:buFont typeface="Arial" panose="020B0604020202020204" pitchFamily="34" charset="0"/>
              <a:buChar char="•"/>
            </a:pPr>
            <a:r>
              <a:rPr lang="en-GB" dirty="0"/>
              <a:t>Improving access to organisational data and decision-making</a:t>
            </a:r>
          </a:p>
          <a:p>
            <a:pPr marL="742950" lvl="1" indent="-285750">
              <a:buFont typeface="Arial" panose="020B0604020202020204" pitchFamily="34" charset="0"/>
              <a:buChar char="•"/>
            </a:pPr>
            <a:r>
              <a:rPr lang="en-GB" dirty="0"/>
              <a:t>Ensuring the organisations data is AI ready</a:t>
            </a:r>
          </a:p>
          <a:p>
            <a:endParaRPr lang="en-GB" dirty="0"/>
          </a:p>
          <a:p>
            <a:r>
              <a:rPr lang="en-GB" dirty="0"/>
              <a:t>The technology should not overwhelm people - it should develop them. The transformation should be an improvement programme that is created, provided, audited and evaluated to include improvements otherwise the workforce will become static in its skills and outlook.</a:t>
            </a:r>
          </a:p>
        </p:txBody>
      </p:sp>
    </p:spTree>
    <p:extLst>
      <p:ext uri="{BB962C8B-B14F-4D97-AF65-F5344CB8AC3E}">
        <p14:creationId xmlns:p14="http://schemas.microsoft.com/office/powerpoint/2010/main" val="14285523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EFF8E-3230-F059-3278-A3C5A3C9FF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638D1F-7955-13ED-EABA-153B4655CC80}"/>
              </a:ext>
            </a:extLst>
          </p:cNvPr>
          <p:cNvSpPr>
            <a:spLocks noGrp="1"/>
          </p:cNvSpPr>
          <p:nvPr>
            <p:ph type="title"/>
          </p:nvPr>
        </p:nvSpPr>
        <p:spPr>
          <a:xfrm>
            <a:off x="1872230" y="155937"/>
            <a:ext cx="9117599" cy="567572"/>
          </a:xfrm>
        </p:spPr>
        <p:txBody>
          <a:bodyPr/>
          <a:lstStyle/>
          <a:p>
            <a:r>
              <a:rPr lang="en-GB" dirty="0"/>
              <a:t>Managing change within Aerospace NDE and Measurement</a:t>
            </a:r>
            <a:endParaRPr lang="en-US" dirty="0"/>
          </a:p>
        </p:txBody>
      </p:sp>
      <p:sp>
        <p:nvSpPr>
          <p:cNvPr id="5" name="TextBox 4">
            <a:extLst>
              <a:ext uri="{FF2B5EF4-FFF2-40B4-BE49-F238E27FC236}">
                <a16:creationId xmlns:a16="http://schemas.microsoft.com/office/drawing/2014/main" id="{B9D1C261-3493-7B51-6BB7-95173A62343B}"/>
              </a:ext>
            </a:extLst>
          </p:cNvPr>
          <p:cNvSpPr txBox="1"/>
          <p:nvPr/>
        </p:nvSpPr>
        <p:spPr>
          <a:xfrm>
            <a:off x="424666" y="1018187"/>
            <a:ext cx="11139910" cy="4278094"/>
          </a:xfrm>
          <a:prstGeom prst="rect">
            <a:avLst/>
          </a:prstGeom>
          <a:noFill/>
        </p:spPr>
        <p:txBody>
          <a:bodyPr wrap="square" rtlCol="0">
            <a:spAutoFit/>
          </a:bodyPr>
          <a:lstStyle/>
          <a:p>
            <a:r>
              <a:rPr lang="en-GB" dirty="0"/>
              <a:t> </a:t>
            </a:r>
            <a:r>
              <a:rPr lang="en-GB" b="1" dirty="0"/>
              <a:t>Cost benefit analysis</a:t>
            </a:r>
            <a:endParaRPr lang="en-GB" dirty="0"/>
          </a:p>
          <a:p>
            <a:r>
              <a:rPr lang="en-GB" dirty="0"/>
              <a:t>1M measurement points using CMM system are captured on a component  - what analysis is required?</a:t>
            </a:r>
          </a:p>
          <a:p>
            <a:pPr marL="285750" lvl="0" indent="-285750">
              <a:buFont typeface="Arial" panose="020B0604020202020204" pitchFamily="34" charset="0"/>
              <a:buChar char="•"/>
            </a:pPr>
            <a:r>
              <a:rPr lang="en-GB" dirty="0"/>
              <a:t>Key characteristics?</a:t>
            </a:r>
          </a:p>
          <a:p>
            <a:pPr marL="285750" lvl="0" indent="-285750">
              <a:buFont typeface="Arial" panose="020B0604020202020204" pitchFamily="34" charset="0"/>
              <a:buChar char="•"/>
            </a:pPr>
            <a:r>
              <a:rPr lang="en-GB" dirty="0"/>
              <a:t>Machine tolerance?</a:t>
            </a:r>
          </a:p>
          <a:p>
            <a:pPr marL="285750" lvl="0" indent="-285750">
              <a:buFont typeface="Arial" panose="020B0604020202020204" pitchFamily="34" charset="0"/>
              <a:buChar char="•"/>
            </a:pPr>
            <a:r>
              <a:rPr lang="en-GB" dirty="0"/>
              <a:t>Datums?</a:t>
            </a:r>
          </a:p>
          <a:p>
            <a:pPr marL="285750" lvl="0" indent="-285750">
              <a:buFont typeface="Arial" panose="020B0604020202020204" pitchFamily="34" charset="0"/>
              <a:buChar char="•"/>
            </a:pPr>
            <a:r>
              <a:rPr lang="en-GB" dirty="0"/>
              <a:t>Can it be automated and data turned into useful process data?</a:t>
            </a:r>
          </a:p>
          <a:p>
            <a:pPr marL="285750" lvl="0" indent="-285750">
              <a:buFont typeface="Arial" panose="020B0604020202020204" pitchFamily="34" charset="0"/>
              <a:buChar char="•"/>
            </a:pPr>
            <a:r>
              <a:rPr lang="en-GB" dirty="0"/>
              <a:t>Time, money and effort considerations?</a:t>
            </a:r>
          </a:p>
          <a:p>
            <a:endParaRPr lang="en-GB" sz="2000" b="1" dirty="0"/>
          </a:p>
          <a:p>
            <a:r>
              <a:rPr lang="en-GB" dirty="0"/>
              <a:t>Why automate NDT</a:t>
            </a:r>
          </a:p>
          <a:p>
            <a:pPr marL="285750" lvl="0" indent="-285750">
              <a:buFont typeface="Arial" panose="020B0604020202020204" pitchFamily="34" charset="0"/>
              <a:buChar char="•"/>
            </a:pPr>
            <a:r>
              <a:rPr lang="en-GB" dirty="0"/>
              <a:t>Human Factor</a:t>
            </a:r>
          </a:p>
          <a:p>
            <a:pPr marL="285750" lvl="0" indent="-285750">
              <a:buFont typeface="Arial" panose="020B0604020202020204" pitchFamily="34" charset="0"/>
              <a:buChar char="•"/>
            </a:pPr>
            <a:r>
              <a:rPr lang="en-GB" dirty="0"/>
              <a:t>POD</a:t>
            </a:r>
          </a:p>
          <a:p>
            <a:pPr marL="285750" lvl="0" indent="-285750">
              <a:buFont typeface="Arial" panose="020B0604020202020204" pitchFamily="34" charset="0"/>
              <a:buChar char="•"/>
            </a:pPr>
            <a:r>
              <a:rPr lang="en-GB" dirty="0"/>
              <a:t>Permanent Record</a:t>
            </a:r>
          </a:p>
          <a:p>
            <a:pPr marL="285750" lvl="0" indent="-285750">
              <a:buFont typeface="Arial" panose="020B0604020202020204" pitchFamily="34" charset="0"/>
              <a:buChar char="•"/>
            </a:pPr>
            <a:r>
              <a:rPr lang="en-GB" dirty="0"/>
              <a:t>Customer or Regulatory requirement</a:t>
            </a:r>
          </a:p>
          <a:p>
            <a:pPr marL="285750" lvl="0" indent="-285750">
              <a:buFont typeface="Arial" panose="020B0604020202020204" pitchFamily="34" charset="0"/>
              <a:buChar char="•"/>
            </a:pPr>
            <a:r>
              <a:rPr lang="en-GB" dirty="0"/>
              <a:t>Scaling and capacity</a:t>
            </a:r>
          </a:p>
          <a:p>
            <a:endParaRPr lang="en-GB" dirty="0"/>
          </a:p>
        </p:txBody>
      </p:sp>
      <p:graphicFrame>
        <p:nvGraphicFramePr>
          <p:cNvPr id="6" name="Table 5">
            <a:extLst>
              <a:ext uri="{FF2B5EF4-FFF2-40B4-BE49-F238E27FC236}">
                <a16:creationId xmlns:a16="http://schemas.microsoft.com/office/drawing/2014/main" id="{22C162AB-5763-5BB4-7254-D65DC6BF24A7}"/>
              </a:ext>
            </a:extLst>
          </p:cNvPr>
          <p:cNvGraphicFramePr>
            <a:graphicFrameLocks noGrp="1"/>
          </p:cNvGraphicFramePr>
          <p:nvPr>
            <p:extLst>
              <p:ext uri="{D42A27DB-BD31-4B8C-83A1-F6EECF244321}">
                <p14:modId xmlns:p14="http://schemas.microsoft.com/office/powerpoint/2010/main" val="2451402534"/>
              </p:ext>
            </p:extLst>
          </p:nvPr>
        </p:nvGraphicFramePr>
        <p:xfrm>
          <a:off x="797442" y="5092995"/>
          <a:ext cx="9877643" cy="1456662"/>
        </p:xfrm>
        <a:graphic>
          <a:graphicData uri="http://schemas.openxmlformats.org/drawingml/2006/table">
            <a:tbl>
              <a:tblPr firstRow="1" firstCol="1" bandRow="1">
                <a:tableStyleId>{5C22544A-7EE6-4342-B048-85BDC9FD1C3A}</a:tableStyleId>
              </a:tblPr>
              <a:tblGrid>
                <a:gridCol w="1280719">
                  <a:extLst>
                    <a:ext uri="{9D8B030D-6E8A-4147-A177-3AD203B41FA5}">
                      <a16:colId xmlns:a16="http://schemas.microsoft.com/office/drawing/2014/main" val="3688206989"/>
                    </a:ext>
                  </a:extLst>
                </a:gridCol>
                <a:gridCol w="1190883">
                  <a:extLst>
                    <a:ext uri="{9D8B030D-6E8A-4147-A177-3AD203B41FA5}">
                      <a16:colId xmlns:a16="http://schemas.microsoft.com/office/drawing/2014/main" val="1123832936"/>
                    </a:ext>
                  </a:extLst>
                </a:gridCol>
                <a:gridCol w="1010113">
                  <a:extLst>
                    <a:ext uri="{9D8B030D-6E8A-4147-A177-3AD203B41FA5}">
                      <a16:colId xmlns:a16="http://schemas.microsoft.com/office/drawing/2014/main" val="2065910851"/>
                    </a:ext>
                  </a:extLst>
                </a:gridCol>
                <a:gridCol w="1132818">
                  <a:extLst>
                    <a:ext uri="{9D8B030D-6E8A-4147-A177-3AD203B41FA5}">
                      <a16:colId xmlns:a16="http://schemas.microsoft.com/office/drawing/2014/main" val="625013800"/>
                    </a:ext>
                  </a:extLst>
                </a:gridCol>
                <a:gridCol w="996967">
                  <a:extLst>
                    <a:ext uri="{9D8B030D-6E8A-4147-A177-3AD203B41FA5}">
                      <a16:colId xmlns:a16="http://schemas.microsoft.com/office/drawing/2014/main" val="1943617230"/>
                    </a:ext>
                  </a:extLst>
                </a:gridCol>
                <a:gridCol w="949857">
                  <a:extLst>
                    <a:ext uri="{9D8B030D-6E8A-4147-A177-3AD203B41FA5}">
                      <a16:colId xmlns:a16="http://schemas.microsoft.com/office/drawing/2014/main" val="1377851599"/>
                    </a:ext>
                  </a:extLst>
                </a:gridCol>
                <a:gridCol w="1179928">
                  <a:extLst>
                    <a:ext uri="{9D8B030D-6E8A-4147-A177-3AD203B41FA5}">
                      <a16:colId xmlns:a16="http://schemas.microsoft.com/office/drawing/2014/main" val="479321395"/>
                    </a:ext>
                  </a:extLst>
                </a:gridCol>
                <a:gridCol w="967387">
                  <a:extLst>
                    <a:ext uri="{9D8B030D-6E8A-4147-A177-3AD203B41FA5}">
                      <a16:colId xmlns:a16="http://schemas.microsoft.com/office/drawing/2014/main" val="3122300048"/>
                    </a:ext>
                  </a:extLst>
                </a:gridCol>
                <a:gridCol w="1168971">
                  <a:extLst>
                    <a:ext uri="{9D8B030D-6E8A-4147-A177-3AD203B41FA5}">
                      <a16:colId xmlns:a16="http://schemas.microsoft.com/office/drawing/2014/main" val="2213906220"/>
                    </a:ext>
                  </a:extLst>
                </a:gridCol>
              </a:tblGrid>
              <a:tr h="581852">
                <a:tc>
                  <a:txBody>
                    <a:bodyPr/>
                    <a:lstStyle/>
                    <a:p>
                      <a:pPr>
                        <a:lnSpc>
                          <a:spcPct val="115000"/>
                        </a:lnSpc>
                        <a:spcAft>
                          <a:spcPts val="800"/>
                        </a:spcAft>
                        <a:buNone/>
                      </a:pPr>
                      <a:r>
                        <a:rPr lang="en-GB" sz="1100" kern="100" dirty="0">
                          <a:solidFill>
                            <a:schemeClr val="tx1"/>
                          </a:solidFill>
                          <a:effectLst/>
                          <a:latin typeface="+mn-lt"/>
                        </a:rPr>
                        <a:t> </a:t>
                      </a:r>
                      <a:endParaRPr lang="en-GB" sz="11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15000"/>
                        </a:lnSpc>
                        <a:spcAft>
                          <a:spcPts val="800"/>
                        </a:spcAft>
                        <a:buNone/>
                      </a:pPr>
                      <a:r>
                        <a:rPr lang="en-GB" sz="1100" kern="0" dirty="0">
                          <a:solidFill>
                            <a:schemeClr val="tx1"/>
                          </a:solidFill>
                          <a:effectLst/>
                          <a:latin typeface="+mn-lt"/>
                        </a:rPr>
                        <a:t>Available hours</a:t>
                      </a:r>
                    </a:p>
                    <a:p>
                      <a:pPr algn="ctr">
                        <a:lnSpc>
                          <a:spcPct val="115000"/>
                        </a:lnSpc>
                        <a:spcAft>
                          <a:spcPts val="800"/>
                        </a:spcAft>
                        <a:buNone/>
                      </a:pPr>
                      <a:r>
                        <a:rPr lang="en-GB" sz="1100" kern="0" dirty="0">
                          <a:solidFill>
                            <a:schemeClr val="tx1"/>
                          </a:solidFill>
                          <a:effectLst/>
                          <a:latin typeface="+mn-lt"/>
                          <a:ea typeface="Aptos" panose="020B0004020202020204" pitchFamily="34" charset="0"/>
                          <a:cs typeface="Times New Roman" panose="02020603050405020304" pitchFamily="18" charset="0"/>
                        </a:rPr>
                        <a:t>24/6</a:t>
                      </a:r>
                      <a:endParaRPr lang="en-GB" sz="11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15000"/>
                        </a:lnSpc>
                        <a:spcAft>
                          <a:spcPts val="800"/>
                        </a:spcAft>
                        <a:buNone/>
                      </a:pPr>
                      <a:r>
                        <a:rPr lang="en-GB" sz="1100" kern="0" dirty="0">
                          <a:solidFill>
                            <a:schemeClr val="tx1"/>
                          </a:solidFill>
                          <a:effectLst/>
                          <a:latin typeface="+mn-lt"/>
                        </a:rPr>
                        <a:t>Cycle time</a:t>
                      </a:r>
                      <a:endParaRPr lang="en-GB" sz="11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15000"/>
                        </a:lnSpc>
                        <a:spcAft>
                          <a:spcPts val="800"/>
                        </a:spcAft>
                        <a:buNone/>
                      </a:pPr>
                      <a:r>
                        <a:rPr lang="en-GB" sz="1100" kern="0" dirty="0">
                          <a:solidFill>
                            <a:schemeClr val="tx1"/>
                          </a:solidFill>
                          <a:effectLst/>
                          <a:latin typeface="+mn-lt"/>
                        </a:rPr>
                        <a:t>Number</a:t>
                      </a:r>
                      <a:endParaRPr lang="en-GB" sz="11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15000"/>
                        </a:lnSpc>
                        <a:spcAft>
                          <a:spcPts val="800"/>
                        </a:spcAft>
                        <a:buNone/>
                      </a:pPr>
                      <a:r>
                        <a:rPr lang="en-GB" sz="1100" kern="0" dirty="0">
                          <a:solidFill>
                            <a:schemeClr val="tx1"/>
                          </a:solidFill>
                          <a:effectLst/>
                          <a:latin typeface="+mn-lt"/>
                        </a:rPr>
                        <a:t>Wrap rate</a:t>
                      </a:r>
                      <a:endParaRPr lang="en-GB" sz="11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15000"/>
                        </a:lnSpc>
                        <a:spcAft>
                          <a:spcPts val="800"/>
                        </a:spcAft>
                        <a:buNone/>
                      </a:pPr>
                      <a:r>
                        <a:rPr lang="en-GB" sz="1100" kern="0" dirty="0">
                          <a:solidFill>
                            <a:schemeClr val="tx1"/>
                          </a:solidFill>
                          <a:effectLst/>
                          <a:latin typeface="+mn-lt"/>
                        </a:rPr>
                        <a:t>Process Cost</a:t>
                      </a:r>
                      <a:endParaRPr lang="en-GB" sz="11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15000"/>
                        </a:lnSpc>
                        <a:spcAft>
                          <a:spcPts val="800"/>
                        </a:spcAft>
                        <a:buNone/>
                      </a:pPr>
                      <a:r>
                        <a:rPr lang="en-GB" sz="1100" kern="0" dirty="0">
                          <a:solidFill>
                            <a:schemeClr val="tx1"/>
                          </a:solidFill>
                          <a:effectLst/>
                          <a:latin typeface="+mn-lt"/>
                        </a:rPr>
                        <a:t>Equipment Cost</a:t>
                      </a:r>
                      <a:endParaRPr lang="en-GB" sz="11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15000"/>
                        </a:lnSpc>
                        <a:spcAft>
                          <a:spcPts val="800"/>
                        </a:spcAft>
                        <a:buNone/>
                      </a:pPr>
                      <a:r>
                        <a:rPr lang="en-GB" sz="1100" kern="0" dirty="0">
                          <a:solidFill>
                            <a:schemeClr val="tx1"/>
                          </a:solidFill>
                          <a:effectLst/>
                          <a:latin typeface="+mn-lt"/>
                        </a:rPr>
                        <a:t>Units per year</a:t>
                      </a:r>
                      <a:endParaRPr lang="en-GB" sz="11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15000"/>
                        </a:lnSpc>
                        <a:spcAft>
                          <a:spcPts val="800"/>
                        </a:spcAft>
                        <a:buNone/>
                      </a:pPr>
                      <a:r>
                        <a:rPr lang="en-GB" sz="1100" kern="0" dirty="0">
                          <a:solidFill>
                            <a:schemeClr val="tx1"/>
                          </a:solidFill>
                          <a:effectLst/>
                          <a:latin typeface="+mn-lt"/>
                        </a:rPr>
                        <a:t>Cost per unit</a:t>
                      </a:r>
                      <a:endParaRPr lang="en-GB" sz="11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63849350"/>
                  </a:ext>
                </a:extLst>
              </a:tr>
              <a:tr h="437405">
                <a:tc>
                  <a:txBody>
                    <a:bodyPr/>
                    <a:lstStyle/>
                    <a:p>
                      <a:pPr>
                        <a:lnSpc>
                          <a:spcPct val="115000"/>
                        </a:lnSpc>
                        <a:spcAft>
                          <a:spcPts val="800"/>
                        </a:spcAft>
                        <a:buNone/>
                      </a:pPr>
                      <a:r>
                        <a:rPr lang="en-GB" sz="1100" kern="0" dirty="0">
                          <a:solidFill>
                            <a:schemeClr val="tx1"/>
                          </a:solidFill>
                          <a:effectLst/>
                          <a:latin typeface="+mn-lt"/>
                        </a:rPr>
                        <a:t>Manual inspection</a:t>
                      </a:r>
                      <a:endParaRPr lang="en-GB" sz="11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15000"/>
                        </a:lnSpc>
                        <a:spcAft>
                          <a:spcPts val="800"/>
                        </a:spcAft>
                        <a:buNone/>
                      </a:pPr>
                      <a:r>
                        <a:rPr lang="en-GB" sz="1100" kern="0" dirty="0">
                          <a:solidFill>
                            <a:schemeClr val="tx1"/>
                          </a:solidFill>
                          <a:effectLst/>
                          <a:latin typeface="+mn-lt"/>
                        </a:rPr>
                        <a:t>6480</a:t>
                      </a:r>
                      <a:endParaRPr lang="en-GB" sz="11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15000"/>
                        </a:lnSpc>
                        <a:spcAft>
                          <a:spcPts val="800"/>
                        </a:spcAft>
                        <a:buNone/>
                      </a:pPr>
                      <a:r>
                        <a:rPr lang="en-GB" sz="1100" kern="0" dirty="0">
                          <a:solidFill>
                            <a:schemeClr val="tx1"/>
                          </a:solidFill>
                          <a:effectLst/>
                          <a:latin typeface="+mn-lt"/>
                        </a:rPr>
                        <a:t>10</a:t>
                      </a:r>
                      <a:endParaRPr lang="en-GB" sz="11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15000"/>
                        </a:lnSpc>
                        <a:spcAft>
                          <a:spcPts val="800"/>
                        </a:spcAft>
                        <a:buNone/>
                      </a:pPr>
                      <a:r>
                        <a:rPr lang="en-GB" sz="1100" kern="0" dirty="0">
                          <a:solidFill>
                            <a:schemeClr val="tx1"/>
                          </a:solidFill>
                          <a:effectLst/>
                          <a:latin typeface="+mn-lt"/>
                        </a:rPr>
                        <a:t>50</a:t>
                      </a:r>
                      <a:endParaRPr lang="en-GB" sz="11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15000"/>
                        </a:lnSpc>
                        <a:spcAft>
                          <a:spcPts val="800"/>
                        </a:spcAft>
                        <a:buNone/>
                      </a:pPr>
                      <a:r>
                        <a:rPr lang="en-GB" sz="1100" kern="0" dirty="0">
                          <a:solidFill>
                            <a:schemeClr val="tx1"/>
                          </a:solidFill>
                          <a:effectLst/>
                          <a:latin typeface="+mn-lt"/>
                        </a:rPr>
                        <a:t>100</a:t>
                      </a:r>
                      <a:endParaRPr lang="en-GB" sz="11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15000"/>
                        </a:lnSpc>
                        <a:spcAft>
                          <a:spcPts val="800"/>
                        </a:spcAft>
                        <a:buNone/>
                      </a:pPr>
                      <a:r>
                        <a:rPr lang="en-GB" sz="1100" kern="0" dirty="0">
                          <a:solidFill>
                            <a:schemeClr val="tx1"/>
                          </a:solidFill>
                          <a:effectLst/>
                          <a:latin typeface="+mn-lt"/>
                        </a:rPr>
                        <a:t>50000</a:t>
                      </a:r>
                      <a:endParaRPr lang="en-GB" sz="11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15000"/>
                        </a:lnSpc>
                        <a:spcAft>
                          <a:spcPts val="800"/>
                        </a:spcAft>
                        <a:buNone/>
                      </a:pPr>
                      <a:r>
                        <a:rPr lang="en-GB" sz="1100" kern="0" dirty="0">
                          <a:solidFill>
                            <a:schemeClr val="tx1"/>
                          </a:solidFill>
                          <a:effectLst/>
                          <a:latin typeface="+mn-lt"/>
                        </a:rPr>
                        <a:t>40000</a:t>
                      </a:r>
                      <a:endParaRPr lang="en-GB" sz="11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15000"/>
                        </a:lnSpc>
                        <a:spcAft>
                          <a:spcPts val="800"/>
                        </a:spcAft>
                        <a:buNone/>
                      </a:pPr>
                      <a:r>
                        <a:rPr lang="en-GB" sz="1100" kern="0" dirty="0">
                          <a:solidFill>
                            <a:schemeClr val="tx1"/>
                          </a:solidFill>
                          <a:effectLst/>
                          <a:latin typeface="+mn-lt"/>
                        </a:rPr>
                        <a:t>648</a:t>
                      </a:r>
                      <a:endParaRPr lang="en-GB" sz="11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15000"/>
                        </a:lnSpc>
                        <a:spcAft>
                          <a:spcPts val="800"/>
                        </a:spcAft>
                        <a:buNone/>
                      </a:pPr>
                      <a:r>
                        <a:rPr lang="en-GB" sz="1100" b="1" kern="0" dirty="0">
                          <a:solidFill>
                            <a:srgbClr val="C00000"/>
                          </a:solidFill>
                          <a:effectLst/>
                          <a:latin typeface="+mn-lt"/>
                        </a:rPr>
                        <a:t>139</a:t>
                      </a:r>
                      <a:endParaRPr lang="en-GB" sz="1100" b="1" kern="100" dirty="0">
                        <a:solidFill>
                          <a:srgbClr val="C00000"/>
                        </a:solidFill>
                        <a:effectLst/>
                        <a:latin typeface="+mn-lt"/>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68586852"/>
                  </a:ext>
                </a:extLst>
              </a:tr>
              <a:tr h="437405">
                <a:tc>
                  <a:txBody>
                    <a:bodyPr/>
                    <a:lstStyle/>
                    <a:p>
                      <a:pPr>
                        <a:lnSpc>
                          <a:spcPct val="115000"/>
                        </a:lnSpc>
                        <a:spcAft>
                          <a:spcPts val="800"/>
                        </a:spcAft>
                        <a:buNone/>
                      </a:pPr>
                      <a:r>
                        <a:rPr lang="en-GB" sz="1100" kern="0" dirty="0">
                          <a:solidFill>
                            <a:schemeClr val="tx1"/>
                          </a:solidFill>
                          <a:effectLst/>
                          <a:latin typeface="+mn-lt"/>
                        </a:rPr>
                        <a:t>Automated Inspection</a:t>
                      </a:r>
                      <a:endParaRPr lang="en-GB" sz="11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15000"/>
                        </a:lnSpc>
                        <a:spcAft>
                          <a:spcPts val="800"/>
                        </a:spcAft>
                        <a:buNone/>
                      </a:pPr>
                      <a:r>
                        <a:rPr lang="en-GB" sz="1100" kern="0" dirty="0">
                          <a:solidFill>
                            <a:schemeClr val="tx1"/>
                          </a:solidFill>
                          <a:effectLst/>
                          <a:latin typeface="+mn-lt"/>
                        </a:rPr>
                        <a:t>6480</a:t>
                      </a:r>
                      <a:endParaRPr lang="en-GB" sz="11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15000"/>
                        </a:lnSpc>
                        <a:spcAft>
                          <a:spcPts val="800"/>
                        </a:spcAft>
                        <a:buNone/>
                      </a:pPr>
                      <a:r>
                        <a:rPr lang="en-GB" sz="1100" kern="0" dirty="0">
                          <a:solidFill>
                            <a:schemeClr val="tx1"/>
                          </a:solidFill>
                          <a:effectLst/>
                          <a:latin typeface="+mn-lt"/>
                        </a:rPr>
                        <a:t>2</a:t>
                      </a:r>
                      <a:endParaRPr lang="en-GB" sz="11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15000"/>
                        </a:lnSpc>
                        <a:spcAft>
                          <a:spcPts val="800"/>
                        </a:spcAft>
                        <a:buNone/>
                      </a:pPr>
                      <a:r>
                        <a:rPr lang="en-GB" sz="1100" kern="0" dirty="0">
                          <a:solidFill>
                            <a:schemeClr val="tx1"/>
                          </a:solidFill>
                          <a:effectLst/>
                          <a:latin typeface="+mn-lt"/>
                        </a:rPr>
                        <a:t>50</a:t>
                      </a:r>
                      <a:endParaRPr lang="en-GB" sz="11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15000"/>
                        </a:lnSpc>
                        <a:spcAft>
                          <a:spcPts val="800"/>
                        </a:spcAft>
                        <a:buNone/>
                      </a:pPr>
                      <a:r>
                        <a:rPr lang="en-GB" sz="1100" kern="0" dirty="0">
                          <a:solidFill>
                            <a:schemeClr val="tx1"/>
                          </a:solidFill>
                          <a:effectLst/>
                          <a:latin typeface="+mn-lt"/>
                        </a:rPr>
                        <a:t>100</a:t>
                      </a:r>
                      <a:endParaRPr lang="en-GB" sz="11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15000"/>
                        </a:lnSpc>
                        <a:spcAft>
                          <a:spcPts val="800"/>
                        </a:spcAft>
                        <a:buNone/>
                      </a:pPr>
                      <a:r>
                        <a:rPr lang="en-GB" sz="1100" kern="0" dirty="0">
                          <a:solidFill>
                            <a:schemeClr val="tx1"/>
                          </a:solidFill>
                          <a:effectLst/>
                          <a:latin typeface="+mn-lt"/>
                        </a:rPr>
                        <a:t>10000</a:t>
                      </a:r>
                      <a:endParaRPr lang="en-GB" sz="11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15000"/>
                        </a:lnSpc>
                        <a:spcAft>
                          <a:spcPts val="800"/>
                        </a:spcAft>
                        <a:buNone/>
                      </a:pPr>
                      <a:r>
                        <a:rPr lang="en-GB" sz="1100" kern="0" dirty="0">
                          <a:solidFill>
                            <a:schemeClr val="tx1"/>
                          </a:solidFill>
                          <a:effectLst/>
                          <a:latin typeface="+mn-lt"/>
                        </a:rPr>
                        <a:t>1200000</a:t>
                      </a:r>
                      <a:endParaRPr lang="en-GB" sz="11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15000"/>
                        </a:lnSpc>
                        <a:spcAft>
                          <a:spcPts val="800"/>
                        </a:spcAft>
                        <a:buNone/>
                      </a:pPr>
                      <a:r>
                        <a:rPr lang="en-GB" sz="1100" kern="0" dirty="0">
                          <a:solidFill>
                            <a:schemeClr val="tx1"/>
                          </a:solidFill>
                          <a:effectLst/>
                          <a:latin typeface="+mn-lt"/>
                        </a:rPr>
                        <a:t>3240</a:t>
                      </a:r>
                      <a:endParaRPr lang="en-GB" sz="11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15000"/>
                        </a:lnSpc>
                        <a:spcAft>
                          <a:spcPts val="800"/>
                        </a:spcAft>
                        <a:buNone/>
                      </a:pPr>
                      <a:r>
                        <a:rPr lang="en-GB" sz="1100" b="1" kern="0" dirty="0">
                          <a:solidFill>
                            <a:srgbClr val="C00000"/>
                          </a:solidFill>
                          <a:effectLst/>
                          <a:latin typeface="+mn-lt"/>
                        </a:rPr>
                        <a:t>373</a:t>
                      </a:r>
                      <a:endParaRPr lang="en-GB" sz="1100" b="1" kern="100" dirty="0">
                        <a:solidFill>
                          <a:srgbClr val="C00000"/>
                        </a:solidFill>
                        <a:effectLst/>
                        <a:latin typeface="+mn-lt"/>
                        <a:ea typeface="Aptos" panose="020B000402020202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47589350"/>
                  </a:ext>
                </a:extLst>
              </a:tr>
            </a:tbl>
          </a:graphicData>
        </a:graphic>
      </p:graphicFrame>
    </p:spTree>
    <p:extLst>
      <p:ext uri="{BB962C8B-B14F-4D97-AF65-F5344CB8AC3E}">
        <p14:creationId xmlns:p14="http://schemas.microsoft.com/office/powerpoint/2010/main" val="38195075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295</TotalTime>
  <Words>1602</Words>
  <Application>Microsoft Office PowerPoint</Application>
  <PresentationFormat>Widescreen</PresentationFormat>
  <Paragraphs>152</Paragraphs>
  <Slides>10</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Aptos</vt:lpstr>
      <vt:lpstr>Aptos Display</vt:lpstr>
      <vt:lpstr>Arial</vt:lpstr>
      <vt:lpstr>Wingdings</vt:lpstr>
      <vt:lpstr>Office Theme</vt:lpstr>
      <vt:lpstr>Managing change within Aerospace NDE and Measurement</vt:lpstr>
      <vt:lpstr>Managing change within Aerospace NDE and Measurement</vt:lpstr>
      <vt:lpstr>Managing change within Aerospace NDE and Measurement</vt:lpstr>
      <vt:lpstr>Managing change within Aerospace NDE and Measurement</vt:lpstr>
      <vt:lpstr>Managing change within Aerospace NDE and Measurement</vt:lpstr>
      <vt:lpstr>Managing change within Aerospace NDE and Measurement</vt:lpstr>
      <vt:lpstr>Managing change within Aerospace NDE and Measurement</vt:lpstr>
      <vt:lpstr>Managing change within Aerospace NDE and Measurement</vt:lpstr>
      <vt:lpstr>Managing change within Aerospace NDE and Measurement</vt:lpstr>
      <vt:lpstr>Managing change within Aerospace NDE and Measurement</vt:lpstr>
    </vt:vector>
  </TitlesOfParts>
  <Company>Spirit AeroSystems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O'Hare, Tom (I)</dc:creator>
  <cp:lastModifiedBy>O'Hare, Tom (I)</cp:lastModifiedBy>
  <cp:revision>10</cp:revision>
  <dcterms:created xsi:type="dcterms:W3CDTF">2026-04-24T07:44:10Z</dcterms:created>
  <dcterms:modified xsi:type="dcterms:W3CDTF">2026-05-11T08:19:22Z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778239a-5ddf-4a9b-a8b7-7cd52e62e059_Enabled">
    <vt:lpwstr>true</vt:lpwstr>
  </property>
  <property fmtid="{D5CDD505-2E9C-101B-9397-08002B2CF9AE}" pid="3" name="MSIP_Label_4778239a-5ddf-4a9b-a8b7-7cd52e62e059_SetDate">
    <vt:lpwstr>2026-04-24T09:58:15Z</vt:lpwstr>
  </property>
  <property fmtid="{D5CDD505-2E9C-101B-9397-08002B2CF9AE}" pid="4" name="MSIP_Label_4778239a-5ddf-4a9b-a8b7-7cd52e62e059_Method">
    <vt:lpwstr>Privileged</vt:lpwstr>
  </property>
  <property fmtid="{D5CDD505-2E9C-101B-9397-08002B2CF9AE}" pid="5" name="MSIP_Label_4778239a-5ddf-4a9b-a8b7-7cd52e62e059_Name">
    <vt:lpwstr>InternalUseOnly</vt:lpwstr>
  </property>
  <property fmtid="{D5CDD505-2E9C-101B-9397-08002B2CF9AE}" pid="6" name="MSIP_Label_4778239a-5ddf-4a9b-a8b7-7cd52e62e059_SiteId">
    <vt:lpwstr>c382e4a5-eb78-4106-9133-a5dfb1569c2f</vt:lpwstr>
  </property>
  <property fmtid="{D5CDD505-2E9C-101B-9397-08002B2CF9AE}" pid="7" name="MSIP_Label_4778239a-5ddf-4a9b-a8b7-7cd52e62e059_ActionId">
    <vt:lpwstr>238aeb5e-91e1-4159-b384-58f02b79633a</vt:lpwstr>
  </property>
  <property fmtid="{D5CDD505-2E9C-101B-9397-08002B2CF9AE}" pid="8" name="MSIP_Label_4778239a-5ddf-4a9b-a8b7-7cd52e62e059_ContentBits">
    <vt:lpwstr>0</vt:lpwstr>
  </property>
  <property fmtid="{D5CDD505-2E9C-101B-9397-08002B2CF9AE}" pid="9" name="MSIP_Label_4778239a-5ddf-4a9b-a8b7-7cd52e62e059_Tag">
    <vt:lpwstr>10, 0, 1, 1</vt:lpwstr>
  </property>
</Properties>
</file>